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33"/>
  </p:notesMasterIdLst>
  <p:sldIdLst>
    <p:sldId id="273" r:id="rId6"/>
    <p:sldId id="283" r:id="rId7"/>
    <p:sldId id="330" r:id="rId8"/>
    <p:sldId id="331" r:id="rId9"/>
    <p:sldId id="351" r:id="rId10"/>
    <p:sldId id="349" r:id="rId11"/>
    <p:sldId id="329" r:id="rId12"/>
    <p:sldId id="352" r:id="rId13"/>
    <p:sldId id="354" r:id="rId14"/>
    <p:sldId id="353" r:id="rId15"/>
    <p:sldId id="355" r:id="rId16"/>
    <p:sldId id="356" r:id="rId17"/>
    <p:sldId id="357" r:id="rId18"/>
    <p:sldId id="358" r:id="rId19"/>
    <p:sldId id="359" r:id="rId20"/>
    <p:sldId id="344" r:id="rId21"/>
    <p:sldId id="360" r:id="rId22"/>
    <p:sldId id="361" r:id="rId23"/>
    <p:sldId id="365" r:id="rId24"/>
    <p:sldId id="362" r:id="rId25"/>
    <p:sldId id="363" r:id="rId26"/>
    <p:sldId id="364" r:id="rId27"/>
    <p:sldId id="278" r:id="rId28"/>
    <p:sldId id="284" r:id="rId29"/>
    <p:sldId id="301" r:id="rId30"/>
    <p:sldId id="347" r:id="rId31"/>
    <p:sldId id="306" r:id="rId3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D457"/>
    <a:srgbClr val="0054A4"/>
    <a:srgbClr val="00FFFF"/>
    <a:srgbClr val="66FFFF"/>
    <a:srgbClr val="000000"/>
    <a:srgbClr val="006325"/>
    <a:srgbClr val="BCBEC0"/>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2895D-0E8E-437A-A861-761621BCF387}" v="9" dt="2021-06-29T15:55:09.09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110" d="100"/>
          <a:sy n="110" d="100"/>
        </p:scale>
        <p:origin x="1566" y="84"/>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735" cy="464503"/>
          </a:xfrm>
          <a:prstGeom prst="rect">
            <a:avLst/>
          </a:prstGeom>
        </p:spPr>
        <p:txBody>
          <a:bodyPr vert="horz" lIns="91294" tIns="45647" rIns="91294" bIns="45647" rtlCol="0"/>
          <a:lstStyle>
            <a:lvl1pPr algn="l">
              <a:defRPr sz="1200"/>
            </a:lvl1pPr>
          </a:lstStyle>
          <a:p>
            <a:endParaRPr lang="en-US" dirty="0"/>
          </a:p>
        </p:txBody>
      </p:sp>
      <p:sp>
        <p:nvSpPr>
          <p:cNvPr id="3" name="Date Placeholder 2"/>
          <p:cNvSpPr>
            <a:spLocks noGrp="1"/>
          </p:cNvSpPr>
          <p:nvPr>
            <p:ph type="dt" idx="1"/>
          </p:nvPr>
        </p:nvSpPr>
        <p:spPr>
          <a:xfrm>
            <a:off x="3971081" y="0"/>
            <a:ext cx="3037735" cy="464503"/>
          </a:xfrm>
          <a:prstGeom prst="rect">
            <a:avLst/>
          </a:prstGeom>
        </p:spPr>
        <p:txBody>
          <a:bodyPr vert="horz" lIns="91294" tIns="45647" rIns="91294" bIns="45647" rtlCol="0"/>
          <a:lstStyle>
            <a:lvl1pPr algn="r">
              <a:defRPr sz="1200"/>
            </a:lvl1pPr>
          </a:lstStyle>
          <a:p>
            <a:fld id="{B8AE55A0-88DB-44F8-9E71-882C6BFF5295}" type="datetimeFigureOut">
              <a:rPr lang="en-US" smtClean="0"/>
              <a:t>11/4/2021</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294" tIns="45647" rIns="91294" bIns="45647" rtlCol="0" anchor="ctr"/>
          <a:lstStyle/>
          <a:p>
            <a:endParaRPr lang="en-US" dirty="0"/>
          </a:p>
        </p:txBody>
      </p:sp>
      <p:sp>
        <p:nvSpPr>
          <p:cNvPr id="5" name="Notes Placeholder 4"/>
          <p:cNvSpPr>
            <a:spLocks noGrp="1"/>
          </p:cNvSpPr>
          <p:nvPr>
            <p:ph type="body" sz="quarter" idx="3"/>
          </p:nvPr>
        </p:nvSpPr>
        <p:spPr>
          <a:xfrm>
            <a:off x="700406" y="4415156"/>
            <a:ext cx="5609588" cy="4183697"/>
          </a:xfrm>
          <a:prstGeom prst="rect">
            <a:avLst/>
          </a:prstGeom>
        </p:spPr>
        <p:txBody>
          <a:bodyPr vert="horz" lIns="91294" tIns="45647" rIns="91294" bIns="4564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0312"/>
            <a:ext cx="3037735" cy="464503"/>
          </a:xfrm>
          <a:prstGeom prst="rect">
            <a:avLst/>
          </a:prstGeom>
        </p:spPr>
        <p:txBody>
          <a:bodyPr vert="horz" lIns="91294" tIns="45647" rIns="91294" bIns="4564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1081" y="8830312"/>
            <a:ext cx="3037735" cy="464503"/>
          </a:xfrm>
          <a:prstGeom prst="rect">
            <a:avLst/>
          </a:prstGeom>
        </p:spPr>
        <p:txBody>
          <a:bodyPr vert="horz" lIns="91294" tIns="45647" rIns="91294" bIns="45647" rtlCol="0" anchor="b"/>
          <a:lstStyle>
            <a:lvl1pPr algn="r">
              <a:defRPr sz="1200"/>
            </a:lvl1pPr>
          </a:lstStyle>
          <a:p>
            <a:fld id="{68F7C3CB-48A2-4C6E-9D8D-9C534A317DEE}" type="slidenum">
              <a:rPr lang="en-US" smtClean="0"/>
              <a:t>‹#›</a:t>
            </a:fld>
            <a:endParaRPr lang="en-US" dirty="0"/>
          </a:p>
        </p:txBody>
      </p:sp>
    </p:spTree>
    <p:extLst>
      <p:ext uri="{BB962C8B-B14F-4D97-AF65-F5344CB8AC3E}">
        <p14:creationId xmlns:p14="http://schemas.microsoft.com/office/powerpoint/2010/main" val="42714807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1470025"/>
          </a:xfrm>
          <a:prstGeom prst="rect">
            <a:avLst/>
          </a:prstGeom>
        </p:spPr>
        <p:txBody>
          <a:bodyPr/>
          <a:lstStyle>
            <a:lvl1pPr>
              <a:defRPr b="1">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3657600"/>
            <a:ext cx="6400800" cy="15240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Box 4"/>
          <p:cNvSpPr txBox="1"/>
          <p:nvPr userDrawn="1"/>
        </p:nvSpPr>
        <p:spPr>
          <a:xfrm>
            <a:off x="8275320" y="6172200"/>
            <a:ext cx="381000" cy="584775"/>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a:solidFill>
                  <a:schemeClr val="bg1">
                    <a:lumMod val="95000"/>
                  </a:schemeClr>
                </a:solidFill>
              </a:defRPr>
            </a:lvl1pPr>
          </a:lstStyle>
          <a:p>
            <a:pPr algn="l"/>
            <a:r>
              <a:rPr lang="en-US" dirty="0">
                <a:solidFill>
                  <a:srgbClr val="0054A4"/>
                </a:solidFill>
              </a:rPr>
              <a:t>Template for pages 1-9</a:t>
            </a:r>
          </a:p>
        </p:txBody>
      </p:sp>
      <p:sp>
        <p:nvSpPr>
          <p:cNvPr id="20" name="TextBox 19"/>
          <p:cNvSpPr txBox="1"/>
          <p:nvPr userDrawn="1"/>
        </p:nvSpPr>
        <p:spPr>
          <a:xfrm>
            <a:off x="8284464"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19200"/>
            <a:ext cx="8229600" cy="4038601"/>
          </a:xfrm>
        </p:spPr>
        <p:txBody>
          <a:bodyPr/>
          <a:lstStyle>
            <a:lvl1pPr>
              <a:buFont typeface="Wingdings" pitchFamily="2" charset="2"/>
              <a:buChar char="§"/>
              <a:defRPr b="1"/>
            </a:lvl1pPr>
            <a:lvl2pPr>
              <a:defRPr sz="3200"/>
            </a:lvl2pPr>
            <a:lvl3pPr>
              <a:buFont typeface="Wingdings" pitchFamily="2" charset="2"/>
              <a:buChar char="§"/>
              <a:defRPr sz="2800"/>
            </a:lvl3pPr>
            <a:lvl4pPr>
              <a:defRPr sz="2400"/>
            </a:lvl4pPr>
          </a:lstStyle>
          <a:p>
            <a:pPr lvl="0"/>
            <a:r>
              <a:rPr lang="en-US"/>
              <a:t>Click to edit Master text styles</a:t>
            </a:r>
          </a:p>
          <a:p>
            <a:pPr lvl="1"/>
            <a:r>
              <a:rPr lang="en-US"/>
              <a:t>Second level</a:t>
            </a:r>
          </a:p>
          <a:p>
            <a:pPr lvl="2"/>
            <a:r>
              <a:rPr lang="en-US"/>
              <a:t>Third level</a:t>
            </a:r>
          </a:p>
          <a:p>
            <a:pPr lvl="3"/>
            <a:r>
              <a:rPr lang="en-US"/>
              <a:t>Fourth level</a:t>
            </a:r>
          </a:p>
        </p:txBody>
      </p:sp>
      <p:sp>
        <p:nvSpPr>
          <p:cNvPr id="7" name="Title 1"/>
          <p:cNvSpPr>
            <a:spLocks noGrp="1"/>
          </p:cNvSpPr>
          <p:nvPr userDrawn="1">
            <p:ph type="title" hasCustomPrompt="1"/>
          </p:nvPr>
        </p:nvSpPr>
        <p:spPr>
          <a:xfrm>
            <a:off x="1219200" y="76200"/>
            <a:ext cx="8229600" cy="792162"/>
          </a:xfrm>
          <a:prstGeom prst="rect">
            <a:avLst/>
          </a:prstGeom>
        </p:spPr>
        <p:txBody>
          <a:bodyPr/>
          <a:lstStyle>
            <a:lvl1pPr>
              <a:defRPr b="1" baseline="0">
                <a:solidFill>
                  <a:schemeClr val="bg1"/>
                </a:solidFill>
              </a:defRPr>
            </a:lvl1pPr>
          </a:lstStyle>
          <a:p>
            <a:pPr algn="l"/>
            <a:r>
              <a:rPr lang="en-US" dirty="0">
                <a:solidFill>
                  <a:srgbClr val="0054A4"/>
                </a:solidFill>
              </a:rPr>
              <a:t>Template for pages 10 and up</a:t>
            </a:r>
          </a:p>
        </p:txBody>
      </p:sp>
      <p:sp>
        <p:nvSpPr>
          <p:cNvPr id="5" name="TextBox 4"/>
          <p:cNvSpPr txBox="1"/>
          <p:nvPr userDrawn="1"/>
        </p:nvSpPr>
        <p:spPr>
          <a:xfrm>
            <a:off x="8211312" y="6172200"/>
            <a:ext cx="487680" cy="338554"/>
          </a:xfrm>
          <a:prstGeom prst="rect">
            <a:avLst/>
          </a:prstGeom>
          <a:noFill/>
        </p:spPr>
        <p:txBody>
          <a:bodyPr wrap="square" rtlCol="0">
            <a:spAutoFit/>
          </a:bodyPr>
          <a:lstStyle/>
          <a:p>
            <a:fld id="{CFD79E14-A5CB-4B11-98BD-C2699C7313C6}" type="slidenum">
              <a:rPr lang="en-US" sz="1600" smtClean="0">
                <a:solidFill>
                  <a:schemeClr val="bg1"/>
                </a:solidFill>
              </a:rPr>
              <a:pPr/>
              <a:t>‹#›</a:t>
            </a:fld>
            <a:endParaRPr lang="en-US" sz="1600" dirty="0">
              <a:solidFill>
                <a:schemeClr val="bg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 name="Picture 1" descr="wc_strat_powerpoint-r1-01.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5867400"/>
            <a:ext cx="8153400" cy="914400"/>
          </a:xfrm>
        </p:spPr>
        <p:txBody>
          <a:bodyPr>
            <a:normAutofit fontScale="85000" lnSpcReduction="10000"/>
          </a:bodyPr>
          <a:lstStyle/>
          <a:p>
            <a:r>
              <a:rPr lang="en-US" b="1" dirty="0">
                <a:solidFill>
                  <a:prstClr val="white"/>
                </a:solidFill>
                <a:ea typeface="+mj-ea"/>
                <a:cs typeface="+mj-cs"/>
              </a:rPr>
              <a:t>Washoe County Board of Adjustment </a:t>
            </a:r>
          </a:p>
          <a:p>
            <a:r>
              <a:rPr lang="en-US" b="1" dirty="0">
                <a:solidFill>
                  <a:prstClr val="white"/>
                </a:solidFill>
                <a:ea typeface="+mj-ea"/>
                <a:cs typeface="+mj-cs"/>
              </a:rPr>
              <a:t>November 4, 2021</a:t>
            </a:r>
            <a:endParaRPr lang="en-US" sz="2400" b="1" i="1" dirty="0">
              <a:solidFill>
                <a:schemeClr val="tx1"/>
              </a:solidFill>
            </a:endParaRPr>
          </a:p>
        </p:txBody>
      </p:sp>
      <p:sp>
        <p:nvSpPr>
          <p:cNvPr id="4" name="Title 3"/>
          <p:cNvSpPr>
            <a:spLocks noGrp="1"/>
          </p:cNvSpPr>
          <p:nvPr>
            <p:ph type="ctrTitle"/>
          </p:nvPr>
        </p:nvSpPr>
        <p:spPr>
          <a:xfrm>
            <a:off x="76200" y="975989"/>
            <a:ext cx="8991600" cy="4724400"/>
          </a:xfrm>
        </p:spPr>
        <p:txBody>
          <a:bodyPr/>
          <a:lstStyle/>
          <a:p>
            <a:br>
              <a:rPr lang="en-US" dirty="0">
                <a:solidFill>
                  <a:schemeClr val="tx1"/>
                </a:solidFill>
              </a:rPr>
            </a:br>
            <a:endParaRPr lang="en-US" dirty="0">
              <a:solidFill>
                <a:schemeClr val="tx1"/>
              </a:solidFill>
            </a:endParaRPr>
          </a:p>
        </p:txBody>
      </p:sp>
      <p:pic>
        <p:nvPicPr>
          <p:cNvPr id="6" name="Picture 5">
            <a:extLst>
              <a:ext uri="{FF2B5EF4-FFF2-40B4-BE49-F238E27FC236}">
                <a16:creationId xmlns:a16="http://schemas.microsoft.com/office/drawing/2014/main" id="{070013CF-A851-4E69-A47F-487672A8BF91}"/>
              </a:ext>
            </a:extLst>
          </p:cNvPr>
          <p:cNvPicPr>
            <a:picLocks noChangeAspect="1"/>
          </p:cNvPicPr>
          <p:nvPr/>
        </p:nvPicPr>
        <p:blipFill>
          <a:blip r:embed="rId2"/>
          <a:stretch>
            <a:fillRect/>
          </a:stretch>
        </p:blipFill>
        <p:spPr>
          <a:xfrm>
            <a:off x="893884" y="1294149"/>
            <a:ext cx="7356232" cy="4269701"/>
          </a:xfrm>
          <a:prstGeom prst="rect">
            <a:avLst/>
          </a:prstGeom>
        </p:spPr>
      </p:pic>
      <p:sp>
        <p:nvSpPr>
          <p:cNvPr id="2" name="TextBox 1">
            <a:extLst>
              <a:ext uri="{FF2B5EF4-FFF2-40B4-BE49-F238E27FC236}">
                <a16:creationId xmlns:a16="http://schemas.microsoft.com/office/drawing/2014/main" id="{A84DB4D8-097D-4795-88A7-F87BDC2C0797}"/>
              </a:ext>
            </a:extLst>
          </p:cNvPr>
          <p:cNvSpPr txBox="1"/>
          <p:nvPr/>
        </p:nvSpPr>
        <p:spPr>
          <a:xfrm>
            <a:off x="1371600" y="125780"/>
            <a:ext cx="7543800" cy="707886"/>
          </a:xfrm>
          <a:prstGeom prst="rect">
            <a:avLst/>
          </a:prstGeom>
          <a:noFill/>
        </p:spPr>
        <p:txBody>
          <a:bodyPr wrap="square" rtlCol="0">
            <a:spAutoFit/>
          </a:bodyPr>
          <a:lstStyle/>
          <a:p>
            <a:r>
              <a:rPr kumimoji="0" lang="en-US" sz="4000" b="1" i="0" u="none" strike="noStrike" kern="1200" cap="none" spc="0" normalizeH="0" baseline="0" noProof="0" dirty="0">
                <a:ln>
                  <a:noFill/>
                </a:ln>
                <a:solidFill>
                  <a:schemeClr val="bg1">
                    <a:lumMod val="95000"/>
                  </a:schemeClr>
                </a:solidFill>
                <a:effectLst/>
                <a:uLnTx/>
                <a:uFillTx/>
                <a:latin typeface="Calibri"/>
                <a:ea typeface="+mj-ea"/>
                <a:cs typeface="+mj-cs"/>
              </a:rPr>
              <a:t>WSUP21-0026 – Sparks Mustang</a:t>
            </a:r>
            <a:endParaRPr lang="en-US" dirty="0">
              <a:solidFill>
                <a:schemeClr val="bg1">
                  <a:lumMod val="95000"/>
                </a:schemeClr>
              </a:solidFill>
            </a:endParaRPr>
          </a:p>
        </p:txBody>
      </p:sp>
    </p:spTree>
    <p:extLst>
      <p:ext uri="{BB962C8B-B14F-4D97-AF65-F5344CB8AC3E}">
        <p14:creationId xmlns:p14="http://schemas.microsoft.com/office/powerpoint/2010/main" val="5566005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233916" y="920621"/>
            <a:ext cx="8676167" cy="5016758"/>
          </a:xfrm>
          <a:prstGeom prst="rect">
            <a:avLst/>
          </a:prstGeom>
          <a:noFill/>
        </p:spPr>
        <p:txBody>
          <a:bodyPr wrap="square" rtlCol="0">
            <a:spAutoFit/>
          </a:bodyPr>
          <a:lstStyle/>
          <a:p>
            <a:r>
              <a:rPr lang="en-US" sz="3200" b="1" u="sng" dirty="0"/>
              <a:t>Major Grading</a:t>
            </a:r>
          </a:p>
          <a:p>
            <a:pPr marL="457200" indent="-457200">
              <a:buFont typeface="Wingdings" panose="05000000000000000000" pitchFamily="2" charset="2"/>
              <a:buChar char="§"/>
            </a:pPr>
            <a:r>
              <a:rPr lang="en-US" sz="3200" b="1" dirty="0"/>
              <a:t>Triggers for special use permit for g</a:t>
            </a:r>
            <a:r>
              <a:rPr lang="en-US" sz="3200" b="1" i="0" u="none" strike="noStrike" baseline="0" dirty="0"/>
              <a:t>rading on slopes of less than 15 percent:</a:t>
            </a:r>
          </a:p>
          <a:p>
            <a:pPr marL="914400" lvl="1" indent="-457200">
              <a:buFont typeface="Wingdings" panose="05000000000000000000" pitchFamily="2" charset="2"/>
              <a:buChar char="§"/>
            </a:pPr>
            <a:r>
              <a:rPr lang="en-US" sz="3200" b="1" i="0" u="none" strike="noStrike" baseline="0" dirty="0"/>
              <a:t>Grading of an area of more than 4 acres</a:t>
            </a:r>
          </a:p>
          <a:p>
            <a:pPr marL="1371600" lvl="2" indent="-457200">
              <a:buFont typeface="Wingdings" panose="05000000000000000000" pitchFamily="2" charset="2"/>
              <a:buChar char="§"/>
            </a:pPr>
            <a:r>
              <a:rPr lang="en-US" sz="3200" b="1" dirty="0">
                <a:solidFill>
                  <a:srgbClr val="FF0000"/>
                </a:solidFill>
              </a:rPr>
              <a:t>Applicant is proposing to grade 31.01± acres with the project</a:t>
            </a:r>
            <a:endParaRPr lang="en-US" sz="3200" b="1" i="0" u="none" strike="noStrike" baseline="0" dirty="0">
              <a:solidFill>
                <a:srgbClr val="FF0000"/>
              </a:solidFill>
            </a:endParaRPr>
          </a:p>
          <a:p>
            <a:pPr marL="914400" lvl="1" indent="-457200">
              <a:buFont typeface="Wingdings" panose="05000000000000000000" pitchFamily="2" charset="2"/>
              <a:buChar char="§"/>
            </a:pPr>
            <a:r>
              <a:rPr lang="en-US" sz="3200" b="1" i="0" u="none" strike="noStrike" baseline="0" dirty="0"/>
              <a:t>Excavation of 5,000 cubic yards or more</a:t>
            </a:r>
          </a:p>
          <a:p>
            <a:pPr marL="1371600" lvl="2" indent="-457200">
              <a:buFont typeface="Wingdings" panose="05000000000000000000" pitchFamily="2" charset="2"/>
              <a:buChar char="§"/>
            </a:pPr>
            <a:r>
              <a:rPr lang="en-US" sz="3200" b="1" dirty="0">
                <a:solidFill>
                  <a:srgbClr val="FF0000"/>
                </a:solidFill>
              </a:rPr>
              <a:t>Grading for the project will include approximately 450,000 cy of cut and 103,000 cy of fill</a:t>
            </a:r>
          </a:p>
        </p:txBody>
      </p:sp>
    </p:spTree>
    <p:extLst>
      <p:ext uri="{BB962C8B-B14F-4D97-AF65-F5344CB8AC3E}">
        <p14:creationId xmlns:p14="http://schemas.microsoft.com/office/powerpoint/2010/main" val="17969111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233916" y="920621"/>
            <a:ext cx="8676167" cy="5016758"/>
          </a:xfrm>
          <a:prstGeom prst="rect">
            <a:avLst/>
          </a:prstGeom>
          <a:noFill/>
        </p:spPr>
        <p:txBody>
          <a:bodyPr wrap="square" rtlCol="0">
            <a:spAutoFit/>
          </a:bodyPr>
          <a:lstStyle/>
          <a:p>
            <a:r>
              <a:rPr lang="en-US" sz="3200" b="1" u="sng" dirty="0"/>
              <a:t>Major Grading</a:t>
            </a:r>
          </a:p>
          <a:p>
            <a:pPr marL="457200" indent="-457200">
              <a:buFont typeface="Wingdings" panose="05000000000000000000" pitchFamily="2" charset="2"/>
              <a:buChar char="§"/>
            </a:pPr>
            <a:r>
              <a:rPr lang="en-US" sz="3200" b="1" dirty="0"/>
              <a:t>The entirety of the project site is already heavily disturbed.</a:t>
            </a:r>
          </a:p>
          <a:p>
            <a:pPr marL="457200" indent="-457200">
              <a:buFont typeface="Wingdings" panose="05000000000000000000" pitchFamily="2" charset="2"/>
              <a:buChar char="§"/>
            </a:pPr>
            <a:r>
              <a:rPr lang="en-US" sz="3200" b="1" dirty="0"/>
              <a:t>The excess 347,000 cy of cut is material that is compacted fill and recycling material and is currently being processed by Q&amp;D Construction at the existing onsite facility.  This material is not needed for the warehousing use.</a:t>
            </a:r>
          </a:p>
          <a:p>
            <a:pPr marL="457200" indent="-457200">
              <a:buFont typeface="Wingdings" panose="05000000000000000000" pitchFamily="2" charset="2"/>
              <a:buChar char="§"/>
            </a:pPr>
            <a:r>
              <a:rPr lang="en-US" sz="3200" b="1" dirty="0"/>
              <a:t>Washoe County Engineering has provided conditions for the grading plan – Exhibit A.</a:t>
            </a:r>
          </a:p>
        </p:txBody>
      </p:sp>
    </p:spTree>
    <p:extLst>
      <p:ext uri="{BB962C8B-B14F-4D97-AF65-F5344CB8AC3E}">
        <p14:creationId xmlns:p14="http://schemas.microsoft.com/office/powerpoint/2010/main" val="13619544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233916" y="920621"/>
            <a:ext cx="8676167" cy="5016758"/>
          </a:xfrm>
          <a:prstGeom prst="rect">
            <a:avLst/>
          </a:prstGeom>
          <a:noFill/>
        </p:spPr>
        <p:txBody>
          <a:bodyPr wrap="square" rtlCol="0">
            <a:spAutoFit/>
          </a:bodyPr>
          <a:lstStyle/>
          <a:p>
            <a:r>
              <a:rPr lang="en-US" sz="3200" b="1" u="sng" dirty="0"/>
              <a:t>Request for 2:1 Slopes</a:t>
            </a:r>
          </a:p>
          <a:p>
            <a:pPr marL="457200" indent="-457200">
              <a:buFont typeface="Wingdings" panose="05000000000000000000" pitchFamily="2" charset="2"/>
              <a:buChar char="§"/>
            </a:pPr>
            <a:r>
              <a:rPr lang="en-US" sz="3200" b="1" dirty="0"/>
              <a:t>WCC Section 110.438.45(a) requires that grading not result in slopes steeper than 3:1.</a:t>
            </a:r>
          </a:p>
          <a:p>
            <a:pPr marL="457200" indent="-457200">
              <a:buFont typeface="Wingdings" panose="05000000000000000000" pitchFamily="2" charset="2"/>
              <a:buChar char="§"/>
            </a:pPr>
            <a:r>
              <a:rPr lang="en-US" sz="3200" b="1" dirty="0"/>
              <a:t>There are several exceptions to the 3:1 requirement listed in this section of code.</a:t>
            </a:r>
          </a:p>
          <a:p>
            <a:pPr marL="457200" indent="-457200">
              <a:buFont typeface="Wingdings" panose="05000000000000000000" pitchFamily="2" charset="2"/>
              <a:buChar char="§"/>
            </a:pPr>
            <a:r>
              <a:rPr lang="en-US" sz="3200" b="1" dirty="0"/>
              <a:t>One of these exceptions (with approval) is cut slopes proposed to be located behind industrial buildings, when the cut slope is shorter than and substantially screened by the proposed building.</a:t>
            </a:r>
          </a:p>
        </p:txBody>
      </p:sp>
    </p:spTree>
    <p:extLst>
      <p:ext uri="{BB962C8B-B14F-4D97-AF65-F5344CB8AC3E}">
        <p14:creationId xmlns:p14="http://schemas.microsoft.com/office/powerpoint/2010/main" val="1156262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pic>
        <p:nvPicPr>
          <p:cNvPr id="7" name="Picture 6">
            <a:extLst>
              <a:ext uri="{FF2B5EF4-FFF2-40B4-BE49-F238E27FC236}">
                <a16:creationId xmlns:a16="http://schemas.microsoft.com/office/drawing/2014/main" id="{AF570D40-2D90-463B-909A-D63C2168983B}"/>
              </a:ext>
            </a:extLst>
          </p:cNvPr>
          <p:cNvPicPr>
            <a:picLocks noChangeAspect="1"/>
          </p:cNvPicPr>
          <p:nvPr/>
        </p:nvPicPr>
        <p:blipFill>
          <a:blip r:embed="rId2"/>
          <a:stretch>
            <a:fillRect/>
          </a:stretch>
        </p:blipFill>
        <p:spPr>
          <a:xfrm>
            <a:off x="2359076" y="1143000"/>
            <a:ext cx="6579360" cy="5058957"/>
          </a:xfrm>
          <a:prstGeom prst="rect">
            <a:avLst/>
          </a:prstGeom>
        </p:spPr>
      </p:pic>
      <p:sp>
        <p:nvSpPr>
          <p:cNvPr id="8" name="TextBox 7">
            <a:extLst>
              <a:ext uri="{FF2B5EF4-FFF2-40B4-BE49-F238E27FC236}">
                <a16:creationId xmlns:a16="http://schemas.microsoft.com/office/drawing/2014/main" id="{9CC144D7-C252-45AC-BE48-9EDBBE511852}"/>
              </a:ext>
            </a:extLst>
          </p:cNvPr>
          <p:cNvSpPr txBox="1"/>
          <p:nvPr/>
        </p:nvSpPr>
        <p:spPr>
          <a:xfrm>
            <a:off x="152400" y="1143000"/>
            <a:ext cx="2057400" cy="4524315"/>
          </a:xfrm>
          <a:prstGeom prst="rect">
            <a:avLst/>
          </a:prstGeom>
          <a:noFill/>
        </p:spPr>
        <p:txBody>
          <a:bodyPr wrap="square" rtlCol="0">
            <a:spAutoFit/>
          </a:bodyPr>
          <a:lstStyle/>
          <a:p>
            <a:r>
              <a:rPr lang="en-US" b="1" dirty="0"/>
              <a:t>Staff recommends approval of 2:1 slopes surrounding the warehouse. (dark gray as indicated on image) – substantially screened by warehouse</a:t>
            </a:r>
          </a:p>
          <a:p>
            <a:endParaRPr lang="en-US" b="1" dirty="0"/>
          </a:p>
          <a:p>
            <a:r>
              <a:rPr lang="en-US" b="1" dirty="0"/>
              <a:t>Staff recommends the required 3:1 slopes surrounding the storage yard. (red as indicated on image) </a:t>
            </a:r>
          </a:p>
        </p:txBody>
      </p:sp>
    </p:spTree>
    <p:extLst>
      <p:ext uri="{BB962C8B-B14F-4D97-AF65-F5344CB8AC3E}">
        <p14:creationId xmlns:p14="http://schemas.microsoft.com/office/powerpoint/2010/main" val="15768251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233916" y="920621"/>
            <a:ext cx="8676167" cy="5016758"/>
          </a:xfrm>
          <a:prstGeom prst="rect">
            <a:avLst/>
          </a:prstGeom>
          <a:noFill/>
        </p:spPr>
        <p:txBody>
          <a:bodyPr wrap="square" rtlCol="0">
            <a:spAutoFit/>
          </a:bodyPr>
          <a:lstStyle/>
          <a:p>
            <a:r>
              <a:rPr lang="en-US" sz="3200" b="1" u="sng" dirty="0"/>
              <a:t>Request for 2:1 Slopes - Revegetation</a:t>
            </a:r>
          </a:p>
          <a:p>
            <a:pPr marL="457200" indent="-457200">
              <a:buFont typeface="Wingdings" panose="05000000000000000000" pitchFamily="2" charset="2"/>
              <a:buChar char="§"/>
            </a:pPr>
            <a:r>
              <a:rPr lang="en-US" sz="3200" b="1" dirty="0"/>
              <a:t>Native revegetation will be used to stabilize the proposed 2:1 slopes.  The native seed mix will be approved by Washoe-</a:t>
            </a:r>
            <a:r>
              <a:rPr lang="en-US" sz="3200" b="1" dirty="0" err="1"/>
              <a:t>Storey</a:t>
            </a:r>
            <a:r>
              <a:rPr lang="en-US" sz="3200" b="1" dirty="0"/>
              <a:t> Conservation District.  (Condition in Exhibit A)</a:t>
            </a:r>
          </a:p>
          <a:p>
            <a:pPr marL="457200" indent="-457200">
              <a:buFont typeface="Wingdings" panose="05000000000000000000" pitchFamily="2" charset="2"/>
              <a:buChar char="§"/>
            </a:pPr>
            <a:r>
              <a:rPr lang="en-US" sz="3200" b="1" dirty="0"/>
              <a:t>Washoe County Parks and Open Space staff expressed that it is more difficult to revegetate 2:1 slopes than it is to revegetate 3:1 slopes, and temporary irrigation will likely be required.  (Condition for temporary irrigation in Exhibit A)</a:t>
            </a:r>
          </a:p>
        </p:txBody>
      </p:sp>
    </p:spTree>
    <p:extLst>
      <p:ext uri="{BB962C8B-B14F-4D97-AF65-F5344CB8AC3E}">
        <p14:creationId xmlns:p14="http://schemas.microsoft.com/office/powerpoint/2010/main" val="30365159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233916" y="920621"/>
            <a:ext cx="8676167" cy="5016758"/>
          </a:xfrm>
          <a:prstGeom prst="rect">
            <a:avLst/>
          </a:prstGeom>
          <a:noFill/>
        </p:spPr>
        <p:txBody>
          <a:bodyPr wrap="square" rtlCol="0">
            <a:spAutoFit/>
          </a:bodyPr>
          <a:lstStyle/>
          <a:p>
            <a:r>
              <a:rPr lang="en-US" sz="3200" b="1" u="sng" dirty="0"/>
              <a:t>Request to Vary Slope more than 10 feet</a:t>
            </a:r>
          </a:p>
          <a:p>
            <a:pPr marL="457200" indent="-457200">
              <a:buFont typeface="Wingdings" panose="05000000000000000000" pitchFamily="2" charset="2"/>
              <a:buChar char="§"/>
            </a:pPr>
            <a:r>
              <a:rPr lang="en-US" sz="3200" b="1" dirty="0"/>
              <a:t>WCC Section 110.438.45(c) requires that finished grading shall not vary from the natural slope by more than 10 feet in elevation.</a:t>
            </a:r>
          </a:p>
          <a:p>
            <a:pPr marL="457200" indent="-457200">
              <a:buFont typeface="Wingdings" panose="05000000000000000000" pitchFamily="2" charset="2"/>
              <a:buChar char="§"/>
            </a:pPr>
            <a:r>
              <a:rPr lang="en-US" sz="3200" b="1" dirty="0"/>
              <a:t>The grading plan submitted with the application shows multiple locations where the proposed grade would be more than 10 feet lower than the existing elevation.</a:t>
            </a:r>
          </a:p>
          <a:p>
            <a:pPr marL="457200" indent="-457200">
              <a:buFont typeface="Wingdings" panose="05000000000000000000" pitchFamily="2" charset="2"/>
              <a:buChar char="§"/>
            </a:pPr>
            <a:r>
              <a:rPr lang="en-US" sz="3200" b="1" dirty="0"/>
              <a:t>Examples in the following slides…</a:t>
            </a:r>
          </a:p>
          <a:p>
            <a:pPr marL="457200" indent="-457200">
              <a:buFont typeface="Wingdings" panose="05000000000000000000" pitchFamily="2" charset="2"/>
              <a:buChar char="§"/>
            </a:pPr>
            <a:endParaRPr lang="en-US" sz="3200" b="1" dirty="0"/>
          </a:p>
        </p:txBody>
      </p:sp>
    </p:spTree>
    <p:extLst>
      <p:ext uri="{BB962C8B-B14F-4D97-AF65-F5344CB8AC3E}">
        <p14:creationId xmlns:p14="http://schemas.microsoft.com/office/powerpoint/2010/main" val="3971595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F46506-6C53-4856-A1BD-7F383EF9EA52}"/>
              </a:ext>
            </a:extLst>
          </p:cNvPr>
          <p:cNvSpPr>
            <a:spLocks noGrp="1"/>
          </p:cNvSpPr>
          <p:nvPr>
            <p:ph type="title"/>
          </p:nvPr>
        </p:nvSpPr>
        <p:spPr>
          <a:xfrm>
            <a:off x="1219200" y="76200"/>
            <a:ext cx="7543800" cy="792162"/>
          </a:xfrm>
        </p:spPr>
        <p:txBody>
          <a:bodyPr/>
          <a:lstStyle/>
          <a:p>
            <a:r>
              <a:rPr lang="en-US" dirty="0"/>
              <a:t>Vary Slope more than 10 ft.</a:t>
            </a:r>
          </a:p>
        </p:txBody>
      </p:sp>
      <p:pic>
        <p:nvPicPr>
          <p:cNvPr id="8" name="Picture 7">
            <a:extLst>
              <a:ext uri="{FF2B5EF4-FFF2-40B4-BE49-F238E27FC236}">
                <a16:creationId xmlns:a16="http://schemas.microsoft.com/office/drawing/2014/main" id="{DAB4D6C2-9BC0-4A76-B27D-915B763893E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58293" y="1095526"/>
            <a:ext cx="8227414" cy="4666948"/>
          </a:xfrm>
          <a:prstGeom prst="rect">
            <a:avLst/>
          </a:prstGeom>
        </p:spPr>
      </p:pic>
      <p:sp>
        <p:nvSpPr>
          <p:cNvPr id="5" name="TextBox 4">
            <a:extLst>
              <a:ext uri="{FF2B5EF4-FFF2-40B4-BE49-F238E27FC236}">
                <a16:creationId xmlns:a16="http://schemas.microsoft.com/office/drawing/2014/main" id="{18DC62A2-2319-4349-8E6D-741B01EA318A}"/>
              </a:ext>
            </a:extLst>
          </p:cNvPr>
          <p:cNvSpPr txBox="1"/>
          <p:nvPr/>
        </p:nvSpPr>
        <p:spPr>
          <a:xfrm>
            <a:off x="2438400" y="4343400"/>
            <a:ext cx="1600200" cy="338554"/>
          </a:xfrm>
          <a:prstGeom prst="rect">
            <a:avLst/>
          </a:prstGeom>
          <a:solidFill>
            <a:schemeClr val="bg1"/>
          </a:solidFill>
          <a:ln w="19050">
            <a:solidFill>
              <a:schemeClr val="tx1"/>
            </a:solidFill>
          </a:ln>
        </p:spPr>
        <p:txBody>
          <a:bodyPr wrap="square" rtlCol="0">
            <a:spAutoFit/>
          </a:bodyPr>
          <a:lstStyle/>
          <a:p>
            <a:pPr algn="ctr"/>
            <a:r>
              <a:rPr lang="en-US" sz="1600" b="1" dirty="0"/>
              <a:t>Proposed Grade</a:t>
            </a:r>
          </a:p>
        </p:txBody>
      </p:sp>
      <p:sp>
        <p:nvSpPr>
          <p:cNvPr id="6" name="TextBox 5">
            <a:extLst>
              <a:ext uri="{FF2B5EF4-FFF2-40B4-BE49-F238E27FC236}">
                <a16:creationId xmlns:a16="http://schemas.microsoft.com/office/drawing/2014/main" id="{E181359B-AB67-4BE7-9DF3-9292F6AE7A9C}"/>
              </a:ext>
            </a:extLst>
          </p:cNvPr>
          <p:cNvSpPr txBox="1"/>
          <p:nvPr/>
        </p:nvSpPr>
        <p:spPr>
          <a:xfrm>
            <a:off x="5181600" y="2027866"/>
            <a:ext cx="1447800" cy="338554"/>
          </a:xfrm>
          <a:prstGeom prst="rect">
            <a:avLst/>
          </a:prstGeom>
          <a:solidFill>
            <a:schemeClr val="bg1"/>
          </a:solidFill>
          <a:ln w="19050">
            <a:solidFill>
              <a:schemeClr val="tx1"/>
            </a:solidFill>
          </a:ln>
        </p:spPr>
        <p:txBody>
          <a:bodyPr wrap="square" rtlCol="0">
            <a:spAutoFit/>
          </a:bodyPr>
          <a:lstStyle/>
          <a:p>
            <a:pPr algn="ctr"/>
            <a:r>
              <a:rPr lang="en-US" sz="1600" b="1" dirty="0"/>
              <a:t>Existing Grade</a:t>
            </a:r>
          </a:p>
        </p:txBody>
      </p:sp>
      <p:cxnSp>
        <p:nvCxnSpPr>
          <p:cNvPr id="7" name="Straight Arrow Connector 6">
            <a:extLst>
              <a:ext uri="{FF2B5EF4-FFF2-40B4-BE49-F238E27FC236}">
                <a16:creationId xmlns:a16="http://schemas.microsoft.com/office/drawing/2014/main" id="{566E684F-C3CB-4060-B783-DC30103C1770}"/>
              </a:ext>
            </a:extLst>
          </p:cNvPr>
          <p:cNvCxnSpPr>
            <a:cxnSpLocks/>
          </p:cNvCxnSpPr>
          <p:nvPr/>
        </p:nvCxnSpPr>
        <p:spPr>
          <a:xfrm flipV="1">
            <a:off x="3048000" y="3810000"/>
            <a:ext cx="304800" cy="533400"/>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4654211-3ADB-4640-8619-CA0EA1F29B46}"/>
              </a:ext>
            </a:extLst>
          </p:cNvPr>
          <p:cNvCxnSpPr>
            <a:cxnSpLocks/>
          </p:cNvCxnSpPr>
          <p:nvPr/>
        </p:nvCxnSpPr>
        <p:spPr>
          <a:xfrm flipH="1">
            <a:off x="3429000" y="2366420"/>
            <a:ext cx="2286000" cy="300580"/>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418425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286ED6-F393-4F52-88D6-85F0E756EED5}"/>
              </a:ext>
            </a:extLst>
          </p:cNvPr>
          <p:cNvPicPr>
            <a:picLocks noChangeAspect="1"/>
          </p:cNvPicPr>
          <p:nvPr/>
        </p:nvPicPr>
        <p:blipFill>
          <a:blip r:embed="rId2"/>
          <a:stretch>
            <a:fillRect/>
          </a:stretch>
        </p:blipFill>
        <p:spPr>
          <a:xfrm>
            <a:off x="1023442" y="1066470"/>
            <a:ext cx="7097115" cy="4725059"/>
          </a:xfrm>
          <a:prstGeom prst="rect">
            <a:avLst/>
          </a:prstGeom>
        </p:spPr>
      </p:pic>
      <p:sp>
        <p:nvSpPr>
          <p:cNvPr id="3" name="Title 2">
            <a:extLst>
              <a:ext uri="{FF2B5EF4-FFF2-40B4-BE49-F238E27FC236}">
                <a16:creationId xmlns:a16="http://schemas.microsoft.com/office/drawing/2014/main" id="{CCF46506-6C53-4856-A1BD-7F383EF9EA52}"/>
              </a:ext>
            </a:extLst>
          </p:cNvPr>
          <p:cNvSpPr>
            <a:spLocks noGrp="1"/>
          </p:cNvSpPr>
          <p:nvPr>
            <p:ph type="title"/>
          </p:nvPr>
        </p:nvSpPr>
        <p:spPr>
          <a:xfrm>
            <a:off x="1219200" y="76200"/>
            <a:ext cx="7543800" cy="792162"/>
          </a:xfrm>
        </p:spPr>
        <p:txBody>
          <a:bodyPr/>
          <a:lstStyle/>
          <a:p>
            <a:r>
              <a:rPr lang="en-US" dirty="0"/>
              <a:t>Vary Slope more than 10 ft.</a:t>
            </a:r>
          </a:p>
        </p:txBody>
      </p:sp>
      <p:sp>
        <p:nvSpPr>
          <p:cNvPr id="5" name="TextBox 4">
            <a:extLst>
              <a:ext uri="{FF2B5EF4-FFF2-40B4-BE49-F238E27FC236}">
                <a16:creationId xmlns:a16="http://schemas.microsoft.com/office/drawing/2014/main" id="{18DC62A2-2319-4349-8E6D-741B01EA318A}"/>
              </a:ext>
            </a:extLst>
          </p:cNvPr>
          <p:cNvSpPr txBox="1"/>
          <p:nvPr/>
        </p:nvSpPr>
        <p:spPr>
          <a:xfrm>
            <a:off x="4571999" y="4529907"/>
            <a:ext cx="1600200" cy="338554"/>
          </a:xfrm>
          <a:prstGeom prst="rect">
            <a:avLst/>
          </a:prstGeom>
          <a:solidFill>
            <a:schemeClr val="bg1"/>
          </a:solidFill>
          <a:ln w="19050">
            <a:solidFill>
              <a:schemeClr val="tx1"/>
            </a:solidFill>
          </a:ln>
        </p:spPr>
        <p:txBody>
          <a:bodyPr wrap="square" rtlCol="0">
            <a:spAutoFit/>
          </a:bodyPr>
          <a:lstStyle/>
          <a:p>
            <a:pPr algn="ctr"/>
            <a:r>
              <a:rPr lang="en-US" sz="1600" b="1" dirty="0"/>
              <a:t>Proposed Grade</a:t>
            </a:r>
          </a:p>
        </p:txBody>
      </p:sp>
      <p:sp>
        <p:nvSpPr>
          <p:cNvPr id="6" name="TextBox 5">
            <a:extLst>
              <a:ext uri="{FF2B5EF4-FFF2-40B4-BE49-F238E27FC236}">
                <a16:creationId xmlns:a16="http://schemas.microsoft.com/office/drawing/2014/main" id="{E181359B-AB67-4BE7-9DF3-9292F6AE7A9C}"/>
              </a:ext>
            </a:extLst>
          </p:cNvPr>
          <p:cNvSpPr txBox="1"/>
          <p:nvPr/>
        </p:nvSpPr>
        <p:spPr>
          <a:xfrm>
            <a:off x="2590800" y="1786116"/>
            <a:ext cx="1447800" cy="338554"/>
          </a:xfrm>
          <a:prstGeom prst="rect">
            <a:avLst/>
          </a:prstGeom>
          <a:solidFill>
            <a:schemeClr val="bg1"/>
          </a:solidFill>
          <a:ln w="19050">
            <a:solidFill>
              <a:schemeClr val="tx1"/>
            </a:solidFill>
          </a:ln>
        </p:spPr>
        <p:txBody>
          <a:bodyPr wrap="square" rtlCol="0">
            <a:spAutoFit/>
          </a:bodyPr>
          <a:lstStyle/>
          <a:p>
            <a:pPr algn="ctr"/>
            <a:r>
              <a:rPr lang="en-US" sz="1600" b="1" dirty="0"/>
              <a:t>Existing Grade</a:t>
            </a:r>
          </a:p>
        </p:txBody>
      </p:sp>
      <p:cxnSp>
        <p:nvCxnSpPr>
          <p:cNvPr id="7" name="Straight Arrow Connector 6">
            <a:extLst>
              <a:ext uri="{FF2B5EF4-FFF2-40B4-BE49-F238E27FC236}">
                <a16:creationId xmlns:a16="http://schemas.microsoft.com/office/drawing/2014/main" id="{566E684F-C3CB-4060-B783-DC30103C1770}"/>
              </a:ext>
            </a:extLst>
          </p:cNvPr>
          <p:cNvCxnSpPr>
            <a:cxnSpLocks/>
          </p:cNvCxnSpPr>
          <p:nvPr/>
        </p:nvCxnSpPr>
        <p:spPr>
          <a:xfrm flipV="1">
            <a:off x="4991100" y="4114800"/>
            <a:ext cx="342900" cy="415107"/>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cxnSp>
        <p:nvCxnSpPr>
          <p:cNvPr id="10" name="Straight Arrow Connector 9">
            <a:extLst>
              <a:ext uri="{FF2B5EF4-FFF2-40B4-BE49-F238E27FC236}">
                <a16:creationId xmlns:a16="http://schemas.microsoft.com/office/drawing/2014/main" id="{04654211-3ADB-4640-8619-CA0EA1F29B46}"/>
              </a:ext>
            </a:extLst>
          </p:cNvPr>
          <p:cNvCxnSpPr>
            <a:cxnSpLocks/>
          </p:cNvCxnSpPr>
          <p:nvPr/>
        </p:nvCxnSpPr>
        <p:spPr>
          <a:xfrm>
            <a:off x="3581400" y="2124670"/>
            <a:ext cx="1752600" cy="198108"/>
          </a:xfrm>
          <a:prstGeom prst="straightConnector1">
            <a:avLst/>
          </a:prstGeom>
          <a:ln w="28575">
            <a:solidFill>
              <a:srgbClr val="C00000"/>
            </a:solidFill>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57695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233916" y="868362"/>
            <a:ext cx="8676167" cy="4708981"/>
          </a:xfrm>
          <a:prstGeom prst="rect">
            <a:avLst/>
          </a:prstGeom>
          <a:noFill/>
        </p:spPr>
        <p:txBody>
          <a:bodyPr wrap="square" rtlCol="0">
            <a:spAutoFit/>
          </a:bodyPr>
          <a:lstStyle/>
          <a:p>
            <a:r>
              <a:rPr lang="en-US" sz="3000" b="1" u="sng" dirty="0"/>
              <a:t>Request to Vary Slope more than 10 feet</a:t>
            </a:r>
          </a:p>
          <a:p>
            <a:pPr marL="457200" indent="-457200">
              <a:buFont typeface="Wingdings" panose="05000000000000000000" pitchFamily="2" charset="2"/>
              <a:buChar char="§"/>
            </a:pPr>
            <a:r>
              <a:rPr lang="en-US" sz="3000" b="1" dirty="0"/>
              <a:t>The applicant stated that grading, as proposed, will result in less disturbance than what would result if the provisions of the code were enforced and will provide for a more natural finished appearance.</a:t>
            </a:r>
          </a:p>
          <a:p>
            <a:pPr marL="457200" indent="-457200">
              <a:buFont typeface="Wingdings" panose="05000000000000000000" pitchFamily="2" charset="2"/>
              <a:buChar char="§"/>
            </a:pPr>
            <a:r>
              <a:rPr lang="en-US" sz="3000" b="1" dirty="0"/>
              <a:t>WCC Section 110.438.45(c) does allow exposed finish grade slopes greater than 10 feet in height (with approval) with a determination that 5 requirements can be met.  </a:t>
            </a:r>
          </a:p>
        </p:txBody>
      </p:sp>
    </p:spTree>
    <p:extLst>
      <p:ext uri="{BB962C8B-B14F-4D97-AF65-F5344CB8AC3E}">
        <p14:creationId xmlns:p14="http://schemas.microsoft.com/office/powerpoint/2010/main" val="11364904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203790" y="993612"/>
            <a:ext cx="8764223" cy="1938992"/>
          </a:xfrm>
          <a:prstGeom prst="rect">
            <a:avLst/>
          </a:prstGeom>
          <a:noFill/>
        </p:spPr>
        <p:txBody>
          <a:bodyPr wrap="square" rtlCol="0">
            <a:spAutoFit/>
          </a:bodyPr>
          <a:lstStyle/>
          <a:p>
            <a:r>
              <a:rPr lang="en-US" sz="3000" b="1" u="sng" dirty="0"/>
              <a:t>Request to Vary Slope more than 10 feet</a:t>
            </a:r>
          </a:p>
          <a:p>
            <a:pPr marL="457200" indent="-457200">
              <a:buFont typeface="Wingdings" panose="05000000000000000000" pitchFamily="2" charset="2"/>
              <a:buChar char="§"/>
            </a:pPr>
            <a:r>
              <a:rPr lang="en-US" sz="3000" b="1" dirty="0"/>
              <a:t>These 5 requirements from WCC Section 110.438.45(c) are included in Exhibit A, Conditions 1. h.-m. </a:t>
            </a:r>
          </a:p>
        </p:txBody>
      </p:sp>
      <p:pic>
        <p:nvPicPr>
          <p:cNvPr id="5" name="Picture 4">
            <a:extLst>
              <a:ext uri="{FF2B5EF4-FFF2-40B4-BE49-F238E27FC236}">
                <a16:creationId xmlns:a16="http://schemas.microsoft.com/office/drawing/2014/main" id="{63575275-B187-46CA-AA2C-0EBAADFF7329}"/>
              </a:ext>
            </a:extLst>
          </p:cNvPr>
          <p:cNvPicPr>
            <a:picLocks noChangeAspect="1"/>
          </p:cNvPicPr>
          <p:nvPr/>
        </p:nvPicPr>
        <p:blipFill>
          <a:blip r:embed="rId2"/>
          <a:stretch>
            <a:fillRect/>
          </a:stretch>
        </p:blipFill>
        <p:spPr>
          <a:xfrm>
            <a:off x="203790" y="3047221"/>
            <a:ext cx="8764223" cy="2691188"/>
          </a:xfrm>
          <a:prstGeom prst="rect">
            <a:avLst/>
          </a:prstGeom>
        </p:spPr>
      </p:pic>
    </p:spTree>
    <p:extLst>
      <p:ext uri="{BB962C8B-B14F-4D97-AF65-F5344CB8AC3E}">
        <p14:creationId xmlns:p14="http://schemas.microsoft.com/office/powerpoint/2010/main" val="3017289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199"/>
            <a:ext cx="7162800" cy="838101"/>
          </a:xfrm>
        </p:spPr>
        <p:txBody>
          <a:bodyPr/>
          <a:lstStyle/>
          <a:p>
            <a:r>
              <a:rPr lang="en-US" dirty="0"/>
              <a:t>Request</a:t>
            </a:r>
          </a:p>
        </p:txBody>
      </p:sp>
      <p:sp>
        <p:nvSpPr>
          <p:cNvPr id="4" name="Content Placeholder 3"/>
          <p:cNvSpPr>
            <a:spLocks noGrp="1"/>
          </p:cNvSpPr>
          <p:nvPr>
            <p:ph idx="1"/>
          </p:nvPr>
        </p:nvSpPr>
        <p:spPr>
          <a:xfrm>
            <a:off x="228600" y="1143000"/>
            <a:ext cx="8686800" cy="4648200"/>
          </a:xfrm>
        </p:spPr>
        <p:txBody>
          <a:bodyPr>
            <a:normAutofit lnSpcReduction="10000"/>
          </a:bodyPr>
          <a:lstStyle/>
          <a:p>
            <a:pPr marL="0" indent="0" algn="just">
              <a:buNone/>
            </a:pPr>
            <a:r>
              <a:rPr lang="en-US" dirty="0"/>
              <a:t>Special use permit for </a:t>
            </a:r>
            <a:r>
              <a:rPr lang="en-US" sz="3200" dirty="0">
                <a:effectLst/>
                <a:ea typeface="Calibri" panose="020F0502020204030204" pitchFamily="34" charset="0"/>
              </a:rPr>
              <a:t>major grading and to vary standards:</a:t>
            </a:r>
          </a:p>
          <a:p>
            <a:pPr algn="just"/>
            <a:r>
              <a:rPr lang="en-US" dirty="0">
                <a:ea typeface="Calibri" panose="020F0502020204030204" pitchFamily="34" charset="0"/>
              </a:rPr>
              <a:t>To permit 2:1 graded slopes </a:t>
            </a:r>
          </a:p>
          <a:p>
            <a:pPr algn="just"/>
            <a:r>
              <a:rPr lang="en-US" sz="3200" dirty="0">
                <a:effectLst/>
                <a:ea typeface="Calibri" panose="020F0502020204030204" pitchFamily="34" charset="0"/>
              </a:rPr>
              <a:t>To allow finished grading to vary from the natural slope by more than 10 feet</a:t>
            </a:r>
          </a:p>
          <a:p>
            <a:pPr algn="just"/>
            <a:r>
              <a:rPr lang="en-US" sz="3200" dirty="0">
                <a:effectLst/>
                <a:ea typeface="Calibri" panose="020F0502020204030204" pitchFamily="34" charset="0"/>
              </a:rPr>
              <a:t>To reduce exterior landscaping requirements</a:t>
            </a:r>
          </a:p>
          <a:p>
            <a:pPr marL="0" indent="0" algn="just">
              <a:buNone/>
            </a:pPr>
            <a:r>
              <a:rPr lang="en-US" sz="3200" dirty="0">
                <a:effectLst/>
                <a:ea typeface="Calibri" panose="020F0502020204030204" pitchFamily="34" charset="0"/>
              </a:rPr>
              <a:t>The requested grading would include 31.01 acres of land disturbance, approximately 450,000 cy of cut and 103,000 cy of fill.</a:t>
            </a:r>
            <a:r>
              <a:rPr lang="en-US" dirty="0"/>
              <a:t>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108529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233916" y="868362"/>
            <a:ext cx="8676167" cy="5663089"/>
          </a:xfrm>
          <a:prstGeom prst="rect">
            <a:avLst/>
          </a:prstGeom>
          <a:noFill/>
        </p:spPr>
        <p:txBody>
          <a:bodyPr wrap="square" rtlCol="0">
            <a:spAutoFit/>
          </a:bodyPr>
          <a:lstStyle/>
          <a:p>
            <a:r>
              <a:rPr lang="en-US" sz="3000" b="1" u="sng" dirty="0"/>
              <a:t>Request to Vary Landscaping</a:t>
            </a:r>
          </a:p>
          <a:p>
            <a:pPr marL="457200" indent="-457200">
              <a:buFont typeface="Wingdings" panose="05000000000000000000" pitchFamily="2" charset="2"/>
              <a:buChar char="§"/>
            </a:pPr>
            <a:r>
              <a:rPr lang="en-US" sz="3000" b="1" dirty="0"/>
              <a:t>WCC Section 110.412.45(b), states that all required yards which adjoin a street shall be landscaped and shall include at least 1 tree for every 50 linear feet, or fraction thereof.</a:t>
            </a:r>
          </a:p>
          <a:p>
            <a:pPr marL="457200" indent="-457200">
              <a:buFont typeface="Wingdings" panose="05000000000000000000" pitchFamily="2" charset="2"/>
              <a:buChar char="§"/>
            </a:pPr>
            <a:r>
              <a:rPr lang="en-US" sz="3000" b="1" dirty="0"/>
              <a:t>The applicant is requesting to eliminate northern and eastern perimeter landscaping.</a:t>
            </a:r>
          </a:p>
          <a:p>
            <a:pPr marL="457200" indent="-457200">
              <a:buFont typeface="Wingdings" panose="05000000000000000000" pitchFamily="2" charset="2"/>
              <a:buChar char="§"/>
            </a:pPr>
            <a:r>
              <a:rPr lang="en-US" sz="3000" b="1" dirty="0"/>
              <a:t>The northern perimeter of this property does not adjoin a street and does not require landscaping.</a:t>
            </a:r>
          </a:p>
          <a:p>
            <a:pPr marL="457200" indent="-457200">
              <a:buFont typeface="Wingdings" panose="05000000000000000000" pitchFamily="2" charset="2"/>
              <a:buChar char="§"/>
            </a:pPr>
            <a:r>
              <a:rPr lang="en-US" sz="3000" b="1" dirty="0"/>
              <a:t>Staff recommends that the applicant meet full landscaping requirements, per code.</a:t>
            </a:r>
          </a:p>
          <a:p>
            <a:pPr marL="457200" indent="-457200">
              <a:buFont typeface="Wingdings" panose="05000000000000000000" pitchFamily="2" charset="2"/>
              <a:buChar char="§"/>
            </a:pPr>
            <a:endParaRPr lang="en-US" sz="3200" b="1" dirty="0"/>
          </a:p>
        </p:txBody>
      </p:sp>
    </p:spTree>
    <p:extLst>
      <p:ext uri="{BB962C8B-B14F-4D97-AF65-F5344CB8AC3E}">
        <p14:creationId xmlns:p14="http://schemas.microsoft.com/office/powerpoint/2010/main" val="3762115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CF46506-6C53-4856-A1BD-7F383EF9EA52}"/>
              </a:ext>
            </a:extLst>
          </p:cNvPr>
          <p:cNvSpPr>
            <a:spLocks noGrp="1"/>
          </p:cNvSpPr>
          <p:nvPr>
            <p:ph type="title"/>
          </p:nvPr>
        </p:nvSpPr>
        <p:spPr>
          <a:xfrm>
            <a:off x="1219200" y="76200"/>
            <a:ext cx="7543800" cy="792162"/>
          </a:xfrm>
        </p:spPr>
        <p:txBody>
          <a:bodyPr/>
          <a:lstStyle/>
          <a:p>
            <a:r>
              <a:rPr lang="en-US" dirty="0"/>
              <a:t>Landscaping</a:t>
            </a:r>
          </a:p>
        </p:txBody>
      </p:sp>
      <p:pic>
        <p:nvPicPr>
          <p:cNvPr id="4" name="Picture 3">
            <a:extLst>
              <a:ext uri="{FF2B5EF4-FFF2-40B4-BE49-F238E27FC236}">
                <a16:creationId xmlns:a16="http://schemas.microsoft.com/office/drawing/2014/main" id="{29EAA086-F800-4397-8C13-F145639835F2}"/>
              </a:ext>
            </a:extLst>
          </p:cNvPr>
          <p:cNvPicPr>
            <a:picLocks noChangeAspect="1"/>
          </p:cNvPicPr>
          <p:nvPr/>
        </p:nvPicPr>
        <p:blipFill>
          <a:blip r:embed="rId2"/>
          <a:stretch>
            <a:fillRect/>
          </a:stretch>
        </p:blipFill>
        <p:spPr>
          <a:xfrm>
            <a:off x="1056784" y="2407253"/>
            <a:ext cx="7030431" cy="4143953"/>
          </a:xfrm>
          <a:prstGeom prst="rect">
            <a:avLst/>
          </a:prstGeom>
        </p:spPr>
      </p:pic>
      <p:sp>
        <p:nvSpPr>
          <p:cNvPr id="9" name="TextBox 8">
            <a:extLst>
              <a:ext uri="{FF2B5EF4-FFF2-40B4-BE49-F238E27FC236}">
                <a16:creationId xmlns:a16="http://schemas.microsoft.com/office/drawing/2014/main" id="{B4681250-7F52-4DF9-A6EF-6DF241D34CE4}"/>
              </a:ext>
            </a:extLst>
          </p:cNvPr>
          <p:cNvSpPr txBox="1"/>
          <p:nvPr/>
        </p:nvSpPr>
        <p:spPr>
          <a:xfrm>
            <a:off x="76199" y="1055364"/>
            <a:ext cx="8915400" cy="1200329"/>
          </a:xfrm>
          <a:prstGeom prst="rect">
            <a:avLst/>
          </a:prstGeom>
          <a:noFill/>
        </p:spPr>
        <p:txBody>
          <a:bodyPr wrap="square" rtlCol="0">
            <a:spAutoFit/>
          </a:bodyPr>
          <a:lstStyle/>
          <a:p>
            <a:r>
              <a:rPr lang="en-US" sz="2400" b="1" dirty="0"/>
              <a:t>Staff recommends meeting landscaping requirements for all required yards which adjoin a street – eastern property line, frontage road and southern property line.</a:t>
            </a:r>
          </a:p>
        </p:txBody>
      </p:sp>
    </p:spTree>
    <p:extLst>
      <p:ext uri="{BB962C8B-B14F-4D97-AF65-F5344CB8AC3E}">
        <p14:creationId xmlns:p14="http://schemas.microsoft.com/office/powerpoint/2010/main" val="21478846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Truckee Canyon Area Plan</a:t>
            </a:r>
          </a:p>
        </p:txBody>
      </p:sp>
      <p:sp>
        <p:nvSpPr>
          <p:cNvPr id="2" name="TextBox 1">
            <a:extLst>
              <a:ext uri="{FF2B5EF4-FFF2-40B4-BE49-F238E27FC236}">
                <a16:creationId xmlns:a16="http://schemas.microsoft.com/office/drawing/2014/main" id="{D44DF757-619A-4078-ACD2-3FE6526D74AF}"/>
              </a:ext>
            </a:extLst>
          </p:cNvPr>
          <p:cNvSpPr txBox="1"/>
          <p:nvPr/>
        </p:nvSpPr>
        <p:spPr>
          <a:xfrm>
            <a:off x="116958" y="990600"/>
            <a:ext cx="8910084" cy="1477328"/>
          </a:xfrm>
          <a:prstGeom prst="rect">
            <a:avLst/>
          </a:prstGeom>
          <a:noFill/>
        </p:spPr>
        <p:txBody>
          <a:bodyPr wrap="square" rtlCol="0">
            <a:spAutoFit/>
          </a:bodyPr>
          <a:lstStyle/>
          <a:p>
            <a:pPr algn="just"/>
            <a:r>
              <a:rPr lang="en-US" sz="3000" b="1" dirty="0"/>
              <a:t>The subject parcel is located within the Truckee Canyon Area Plan.  Staff believes that the project complies with all pertinent policies from the Area Plan.</a:t>
            </a:r>
          </a:p>
        </p:txBody>
      </p:sp>
      <p:pic>
        <p:nvPicPr>
          <p:cNvPr id="5" name="Picture 4">
            <a:extLst>
              <a:ext uri="{FF2B5EF4-FFF2-40B4-BE49-F238E27FC236}">
                <a16:creationId xmlns:a16="http://schemas.microsoft.com/office/drawing/2014/main" id="{F1BE5FE7-1B9A-4D68-B571-367862354DD1}"/>
              </a:ext>
            </a:extLst>
          </p:cNvPr>
          <p:cNvPicPr>
            <a:picLocks noChangeAspect="1"/>
          </p:cNvPicPr>
          <p:nvPr/>
        </p:nvPicPr>
        <p:blipFill>
          <a:blip r:embed="rId2"/>
          <a:stretch>
            <a:fillRect/>
          </a:stretch>
        </p:blipFill>
        <p:spPr>
          <a:xfrm>
            <a:off x="348740" y="2667000"/>
            <a:ext cx="8446520" cy="2936014"/>
          </a:xfrm>
          <a:prstGeom prst="rect">
            <a:avLst/>
          </a:prstGeom>
        </p:spPr>
      </p:pic>
    </p:spTree>
    <p:extLst>
      <p:ext uri="{BB962C8B-B14F-4D97-AF65-F5344CB8AC3E}">
        <p14:creationId xmlns:p14="http://schemas.microsoft.com/office/powerpoint/2010/main" val="4232443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543800" cy="838200"/>
          </a:xfrm>
        </p:spPr>
        <p:txBody>
          <a:bodyPr/>
          <a:lstStyle/>
          <a:p>
            <a:r>
              <a:rPr lang="en-US" dirty="0"/>
              <a:t>Public Notice</a:t>
            </a:r>
          </a:p>
        </p:txBody>
      </p:sp>
      <p:sp>
        <p:nvSpPr>
          <p:cNvPr id="4" name="Content Placeholder 3"/>
          <p:cNvSpPr>
            <a:spLocks noGrp="1"/>
          </p:cNvSpPr>
          <p:nvPr>
            <p:ph idx="1"/>
          </p:nvPr>
        </p:nvSpPr>
        <p:spPr>
          <a:xfrm>
            <a:off x="130628" y="1066800"/>
            <a:ext cx="8860972" cy="4800600"/>
          </a:xfrm>
        </p:spPr>
        <p:txBody>
          <a:bodyPr>
            <a:normAutofit/>
          </a:bodyPr>
          <a:lstStyle/>
          <a:p>
            <a:r>
              <a:rPr lang="en-US" dirty="0"/>
              <a:t>Notices were sent to 55 parcels at 5500 feet </a:t>
            </a:r>
          </a:p>
          <a:p>
            <a:pPr marL="0" indent="0">
              <a:buNone/>
            </a:pPr>
            <a:endParaRPr lang="en-US" dirty="0"/>
          </a:p>
        </p:txBody>
      </p:sp>
      <p:pic>
        <p:nvPicPr>
          <p:cNvPr id="6" name="Picture 5">
            <a:extLst>
              <a:ext uri="{FF2B5EF4-FFF2-40B4-BE49-F238E27FC236}">
                <a16:creationId xmlns:a16="http://schemas.microsoft.com/office/drawing/2014/main" id="{BE616A04-8FE9-49A2-B5D8-447D973F6D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1752600"/>
            <a:ext cx="5943600" cy="4432300"/>
          </a:xfrm>
          <a:prstGeom prst="rect">
            <a:avLst/>
          </a:prstGeom>
        </p:spPr>
      </p:pic>
    </p:spTree>
    <p:extLst>
      <p:ext uri="{BB962C8B-B14F-4D97-AF65-F5344CB8AC3E}">
        <p14:creationId xmlns:p14="http://schemas.microsoft.com/office/powerpoint/2010/main" val="34067202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200"/>
            <a:ext cx="7239000" cy="838200"/>
          </a:xfrm>
        </p:spPr>
        <p:txBody>
          <a:bodyPr/>
          <a:lstStyle/>
          <a:p>
            <a:r>
              <a:rPr lang="en-US" dirty="0"/>
              <a:t>Reviewing Agencies</a:t>
            </a:r>
          </a:p>
        </p:txBody>
      </p:sp>
      <p:sp>
        <p:nvSpPr>
          <p:cNvPr id="4" name="Content Placeholder 3"/>
          <p:cNvSpPr>
            <a:spLocks noGrp="1"/>
          </p:cNvSpPr>
          <p:nvPr>
            <p:ph idx="1"/>
          </p:nvPr>
        </p:nvSpPr>
        <p:spPr>
          <a:xfrm>
            <a:off x="457200" y="1219200"/>
            <a:ext cx="8458200" cy="4572000"/>
          </a:xfrm>
        </p:spPr>
        <p:txBody>
          <a:bodyPr>
            <a:normAutofit/>
          </a:bodyPr>
          <a:lstStyle/>
          <a:p>
            <a:r>
              <a:rPr lang="en-US" sz="4000" dirty="0"/>
              <a:t>Various agencies reviewed  the application; their comments are included in the staff report.</a:t>
            </a:r>
          </a:p>
          <a:p>
            <a:r>
              <a:rPr lang="en-US" sz="4000" dirty="0"/>
              <a:t>Agencies with conditions are included in the Conditions of Approval.</a:t>
            </a:r>
          </a:p>
          <a:p>
            <a:pPr marL="0" indent="0">
              <a:buNone/>
            </a:pPr>
            <a:endParaRPr lang="en-US" sz="4000" dirty="0"/>
          </a:p>
        </p:txBody>
      </p:sp>
    </p:spTree>
    <p:extLst>
      <p:ext uri="{BB962C8B-B14F-4D97-AF65-F5344CB8AC3E}">
        <p14:creationId xmlns:p14="http://schemas.microsoft.com/office/powerpoint/2010/main" val="2083886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90600" y="152400"/>
            <a:ext cx="7848600" cy="838200"/>
          </a:xfrm>
        </p:spPr>
        <p:txBody>
          <a:bodyPr/>
          <a:lstStyle/>
          <a:p>
            <a:r>
              <a:rPr lang="en-US" dirty="0"/>
              <a:t>Special Use Permit Findings</a:t>
            </a:r>
          </a:p>
        </p:txBody>
      </p:sp>
      <p:pic>
        <p:nvPicPr>
          <p:cNvPr id="4" name="Picture 3">
            <a:extLst>
              <a:ext uri="{FF2B5EF4-FFF2-40B4-BE49-F238E27FC236}">
                <a16:creationId xmlns:a16="http://schemas.microsoft.com/office/drawing/2014/main" id="{E3836B2F-B0EC-4338-9F98-C2E3C1FCA598}"/>
              </a:ext>
            </a:extLst>
          </p:cNvPr>
          <p:cNvPicPr>
            <a:picLocks noChangeAspect="1"/>
          </p:cNvPicPr>
          <p:nvPr/>
        </p:nvPicPr>
        <p:blipFill>
          <a:blip r:embed="rId2"/>
          <a:stretch>
            <a:fillRect/>
          </a:stretch>
        </p:blipFill>
        <p:spPr>
          <a:xfrm>
            <a:off x="256765" y="1219200"/>
            <a:ext cx="8619649" cy="4419600"/>
          </a:xfrm>
          <a:prstGeom prst="rect">
            <a:avLst/>
          </a:prstGeom>
        </p:spPr>
      </p:pic>
    </p:spTree>
    <p:extLst>
      <p:ext uri="{BB962C8B-B14F-4D97-AF65-F5344CB8AC3E}">
        <p14:creationId xmlns:p14="http://schemas.microsoft.com/office/powerpoint/2010/main" val="12720914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435DAF9-26F0-4F14-8CFF-655494AE510B}"/>
              </a:ext>
            </a:extLst>
          </p:cNvPr>
          <p:cNvSpPr>
            <a:spLocks noGrp="1"/>
          </p:cNvSpPr>
          <p:nvPr>
            <p:ph idx="1"/>
          </p:nvPr>
        </p:nvSpPr>
        <p:spPr/>
        <p:txBody>
          <a:bodyPr>
            <a:normAutofit fontScale="70000" lnSpcReduction="20000"/>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600" i="0" u="none" strike="noStrike" kern="1200" cap="none" spc="0" normalizeH="0" baseline="0" noProof="0" dirty="0">
                <a:ln>
                  <a:noFill/>
                </a:ln>
                <a:solidFill>
                  <a:prstClr val="black"/>
                </a:solidFill>
                <a:effectLst/>
                <a:uLnTx/>
                <a:uFillTx/>
                <a:ea typeface="+mn-ea"/>
                <a:cs typeface="+mn-cs"/>
              </a:rPr>
              <a:t>Those agencies which reviewed the application recommended conditions to address applicable codes and impacts associated with the project. After a thorough analysis and review, staff recommends that the Board of Adjustment carefully consider all aspects of Special Use Permit Case Number WSUP21-0026 and the nature of the stringent recommended conditions of approval and </a:t>
            </a:r>
            <a:r>
              <a:rPr kumimoji="0" lang="en-US" sz="4600" i="0" u="sng" strike="noStrike" kern="1200" cap="none" spc="0" normalizeH="0" baseline="0" noProof="0" dirty="0">
                <a:ln>
                  <a:noFill/>
                </a:ln>
                <a:solidFill>
                  <a:prstClr val="black"/>
                </a:solidFill>
                <a:effectLst/>
                <a:uLnTx/>
                <a:uFillTx/>
                <a:ea typeface="+mn-ea"/>
                <a:cs typeface="+mn-cs"/>
              </a:rPr>
              <a:t>partially approve</a:t>
            </a:r>
            <a:r>
              <a:rPr kumimoji="0" lang="en-US" sz="4600" i="0" u="none" strike="noStrike" kern="1200" cap="none" spc="0" normalizeH="0" baseline="0" noProof="0" dirty="0">
                <a:ln>
                  <a:noFill/>
                </a:ln>
                <a:solidFill>
                  <a:prstClr val="black"/>
                </a:solidFill>
                <a:effectLst/>
                <a:uLnTx/>
                <a:uFillTx/>
                <a:ea typeface="+mn-ea"/>
                <a:cs typeface="+mn-cs"/>
              </a:rPr>
              <a:t> the requested Special Use Permit.</a:t>
            </a:r>
          </a:p>
          <a:p>
            <a:pPr marL="0" indent="0">
              <a:buNone/>
            </a:pPr>
            <a:endParaRPr lang="en-US" dirty="0"/>
          </a:p>
        </p:txBody>
      </p:sp>
      <p:sp>
        <p:nvSpPr>
          <p:cNvPr id="3" name="Title 2">
            <a:extLst>
              <a:ext uri="{FF2B5EF4-FFF2-40B4-BE49-F238E27FC236}">
                <a16:creationId xmlns:a16="http://schemas.microsoft.com/office/drawing/2014/main" id="{400D4E7D-ADFB-48BF-A1AE-14A5A91D5CC9}"/>
              </a:ext>
            </a:extLst>
          </p:cNvPr>
          <p:cNvSpPr>
            <a:spLocks noGrp="1"/>
          </p:cNvSpPr>
          <p:nvPr>
            <p:ph type="title"/>
          </p:nvPr>
        </p:nvSpPr>
        <p:spPr>
          <a:xfrm>
            <a:off x="1219200" y="76200"/>
            <a:ext cx="7620000" cy="792162"/>
          </a:xfrm>
        </p:spPr>
        <p:txBody>
          <a:bodyPr/>
          <a:lstStyle/>
          <a:p>
            <a:r>
              <a:rPr lang="en-US" dirty="0"/>
              <a:t>Recommendation</a:t>
            </a:r>
          </a:p>
        </p:txBody>
      </p:sp>
    </p:spTree>
    <p:extLst>
      <p:ext uri="{BB962C8B-B14F-4D97-AF65-F5344CB8AC3E}">
        <p14:creationId xmlns:p14="http://schemas.microsoft.com/office/powerpoint/2010/main" val="3033565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FA6B02A6-1EC7-4882-AF7C-D0ED823883C5}"/>
              </a:ext>
            </a:extLst>
          </p:cNvPr>
          <p:cNvSpPr>
            <a:spLocks noGrp="1"/>
          </p:cNvSpPr>
          <p:nvPr>
            <p:ph idx="1"/>
          </p:nvPr>
        </p:nvSpPr>
        <p:spPr>
          <a:xfrm>
            <a:off x="228600" y="1066800"/>
            <a:ext cx="8686800" cy="4038601"/>
          </a:xfrm>
        </p:spPr>
        <p:txBody>
          <a:bodyPr>
            <a:noAutofit/>
          </a:bodyPr>
          <a:lstStyle/>
          <a:p>
            <a:pPr marL="0" indent="0" algn="just">
              <a:buNone/>
            </a:pPr>
            <a:r>
              <a:rPr lang="en-US" sz="2200" dirty="0"/>
              <a:t>I move that, after giving reasoned consideration to the information contained in the staff report and information received during the public hearing, the Washoe County Board of Adjustment partially approve Special Use Permit Case Number WSUP21-0026 for Industrial Realty Group, with the conditions included as Exhibit A to this matter. This partial approval includes varying grading standards to permit 2:1 graded slopes on the portion of the site surrounding the warehouse but requiring 3:1 slopes surrounding the storage yard, varying grading standards to allow finished grading to vary from the natural slope by more than 10 feet, but not allowing the variance of landscaping standards to reduce exterior landscaping requirements. Standard landscaping code must be met. All five findings can be met in accordance with Washoe County Code Section 110.810.30.</a:t>
            </a:r>
          </a:p>
        </p:txBody>
      </p:sp>
      <p:sp>
        <p:nvSpPr>
          <p:cNvPr id="3" name="Title 2"/>
          <p:cNvSpPr>
            <a:spLocks noGrp="1"/>
          </p:cNvSpPr>
          <p:nvPr>
            <p:ph type="title"/>
          </p:nvPr>
        </p:nvSpPr>
        <p:spPr>
          <a:xfrm>
            <a:off x="1219200" y="76200"/>
            <a:ext cx="7467600" cy="792163"/>
          </a:xfrm>
        </p:spPr>
        <p:txBody>
          <a:bodyPr/>
          <a:lstStyle/>
          <a:p>
            <a:r>
              <a:rPr lang="en-US" dirty="0"/>
              <a:t>Possible Motion </a:t>
            </a:r>
            <a:br>
              <a:rPr lang="en-US" dirty="0"/>
            </a:br>
            <a:endParaRPr lang="en-US" dirty="0"/>
          </a:p>
        </p:txBody>
      </p:sp>
    </p:spTree>
    <p:extLst>
      <p:ext uri="{BB962C8B-B14F-4D97-AF65-F5344CB8AC3E}">
        <p14:creationId xmlns:p14="http://schemas.microsoft.com/office/powerpoint/2010/main" val="4136658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A4E6EAD-E0C0-41AD-852A-309BF6FDDF62}"/>
              </a:ext>
            </a:extLst>
          </p:cNvPr>
          <p:cNvSpPr>
            <a:spLocks noGrp="1"/>
          </p:cNvSpPr>
          <p:nvPr>
            <p:ph type="title"/>
          </p:nvPr>
        </p:nvSpPr>
        <p:spPr>
          <a:xfrm>
            <a:off x="1219200" y="76200"/>
            <a:ext cx="6781800" cy="792162"/>
          </a:xfrm>
        </p:spPr>
        <p:txBody>
          <a:bodyPr/>
          <a:lstStyle/>
          <a:p>
            <a:r>
              <a:rPr lang="en-US" dirty="0"/>
              <a:t>Vicinity Map</a:t>
            </a:r>
          </a:p>
        </p:txBody>
      </p:sp>
      <p:pic>
        <p:nvPicPr>
          <p:cNvPr id="2" name="Picture 1">
            <a:extLst>
              <a:ext uri="{FF2B5EF4-FFF2-40B4-BE49-F238E27FC236}">
                <a16:creationId xmlns:a16="http://schemas.microsoft.com/office/drawing/2014/main" id="{9C8DF52A-DF08-461A-AD2C-462F33BA89D5}"/>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419600" y="1219200"/>
            <a:ext cx="4443984" cy="5184648"/>
          </a:xfrm>
          <a:prstGeom prst="rect">
            <a:avLst/>
          </a:prstGeom>
        </p:spPr>
      </p:pic>
      <p:sp>
        <p:nvSpPr>
          <p:cNvPr id="4" name="TextBox 3">
            <a:extLst>
              <a:ext uri="{FF2B5EF4-FFF2-40B4-BE49-F238E27FC236}">
                <a16:creationId xmlns:a16="http://schemas.microsoft.com/office/drawing/2014/main" id="{24C8EA5F-ECB4-4EDA-AC84-280DEF3C24F8}"/>
              </a:ext>
            </a:extLst>
          </p:cNvPr>
          <p:cNvSpPr txBox="1"/>
          <p:nvPr/>
        </p:nvSpPr>
        <p:spPr>
          <a:xfrm>
            <a:off x="457200" y="1524000"/>
            <a:ext cx="3505200" cy="2554545"/>
          </a:xfrm>
          <a:prstGeom prst="rect">
            <a:avLst/>
          </a:prstGeom>
          <a:noFill/>
        </p:spPr>
        <p:txBody>
          <a:bodyPr wrap="square" rtlCol="0">
            <a:spAutoFit/>
          </a:bodyPr>
          <a:lstStyle/>
          <a:p>
            <a:r>
              <a:rPr lang="en-US" sz="3200" b="1" dirty="0"/>
              <a:t>The project site is north of Interstate 80, along the frontage road at Exit 23 in Mustang.</a:t>
            </a:r>
          </a:p>
        </p:txBody>
      </p:sp>
    </p:spTree>
    <p:extLst>
      <p:ext uri="{BB962C8B-B14F-4D97-AF65-F5344CB8AC3E}">
        <p14:creationId xmlns:p14="http://schemas.microsoft.com/office/powerpoint/2010/main" val="241835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8CC0D1-E5E6-4C97-BE3E-4D11EC2EBC2E}"/>
              </a:ext>
            </a:extLst>
          </p:cNvPr>
          <p:cNvSpPr>
            <a:spLocks noGrp="1"/>
          </p:cNvSpPr>
          <p:nvPr>
            <p:ph type="title"/>
          </p:nvPr>
        </p:nvSpPr>
        <p:spPr>
          <a:xfrm>
            <a:off x="1219200" y="76200"/>
            <a:ext cx="7315200" cy="792162"/>
          </a:xfrm>
        </p:spPr>
        <p:txBody>
          <a:bodyPr/>
          <a:lstStyle/>
          <a:p>
            <a:r>
              <a:rPr lang="en-US" dirty="0"/>
              <a:t>Site Plan</a:t>
            </a:r>
          </a:p>
        </p:txBody>
      </p:sp>
      <p:pic>
        <p:nvPicPr>
          <p:cNvPr id="4" name="Picture 3">
            <a:extLst>
              <a:ext uri="{FF2B5EF4-FFF2-40B4-BE49-F238E27FC236}">
                <a16:creationId xmlns:a16="http://schemas.microsoft.com/office/drawing/2014/main" id="{8227C418-B719-47D6-9E4D-6A4A1F2972F3}"/>
              </a:ext>
            </a:extLst>
          </p:cNvPr>
          <p:cNvPicPr>
            <a:picLocks noChangeAspect="1"/>
          </p:cNvPicPr>
          <p:nvPr/>
        </p:nvPicPr>
        <p:blipFill>
          <a:blip r:embed="rId2"/>
          <a:stretch>
            <a:fillRect/>
          </a:stretch>
        </p:blipFill>
        <p:spPr>
          <a:xfrm>
            <a:off x="566941" y="1104385"/>
            <a:ext cx="8010119" cy="4649230"/>
          </a:xfrm>
          <a:prstGeom prst="rect">
            <a:avLst/>
          </a:prstGeom>
        </p:spPr>
      </p:pic>
      <p:sp>
        <p:nvSpPr>
          <p:cNvPr id="5" name="TextBox 4">
            <a:extLst>
              <a:ext uri="{FF2B5EF4-FFF2-40B4-BE49-F238E27FC236}">
                <a16:creationId xmlns:a16="http://schemas.microsoft.com/office/drawing/2014/main" id="{B7331FD0-C0E6-4E2D-9295-0AF1CFA33337}"/>
              </a:ext>
            </a:extLst>
          </p:cNvPr>
          <p:cNvSpPr txBox="1"/>
          <p:nvPr/>
        </p:nvSpPr>
        <p:spPr>
          <a:xfrm>
            <a:off x="4038600" y="5257800"/>
            <a:ext cx="1295400" cy="338554"/>
          </a:xfrm>
          <a:prstGeom prst="rect">
            <a:avLst/>
          </a:prstGeom>
          <a:solidFill>
            <a:schemeClr val="bg1"/>
          </a:solidFill>
          <a:ln w="19050">
            <a:solidFill>
              <a:schemeClr val="tx1"/>
            </a:solidFill>
          </a:ln>
        </p:spPr>
        <p:txBody>
          <a:bodyPr wrap="square" rtlCol="0">
            <a:spAutoFit/>
          </a:bodyPr>
          <a:lstStyle/>
          <a:p>
            <a:pPr algn="ctr"/>
            <a:r>
              <a:rPr lang="en-US" sz="1600" b="1" dirty="0"/>
              <a:t>Interstate 80</a:t>
            </a:r>
          </a:p>
        </p:txBody>
      </p:sp>
      <p:sp>
        <p:nvSpPr>
          <p:cNvPr id="6" name="TextBox 5">
            <a:extLst>
              <a:ext uri="{FF2B5EF4-FFF2-40B4-BE49-F238E27FC236}">
                <a16:creationId xmlns:a16="http://schemas.microsoft.com/office/drawing/2014/main" id="{40BDD691-A705-4C40-BEF5-8CDF5ECF1DCB}"/>
              </a:ext>
            </a:extLst>
          </p:cNvPr>
          <p:cNvSpPr txBox="1"/>
          <p:nvPr/>
        </p:nvSpPr>
        <p:spPr>
          <a:xfrm>
            <a:off x="4914014" y="4495800"/>
            <a:ext cx="1405270" cy="338554"/>
          </a:xfrm>
          <a:prstGeom prst="rect">
            <a:avLst/>
          </a:prstGeom>
          <a:solidFill>
            <a:schemeClr val="bg1"/>
          </a:solidFill>
          <a:ln w="19050">
            <a:solidFill>
              <a:schemeClr val="tx1"/>
            </a:solidFill>
          </a:ln>
        </p:spPr>
        <p:txBody>
          <a:bodyPr wrap="square" rtlCol="0">
            <a:spAutoFit/>
          </a:bodyPr>
          <a:lstStyle/>
          <a:p>
            <a:pPr algn="ctr"/>
            <a:r>
              <a:rPr lang="en-US" sz="1600" b="1" dirty="0"/>
              <a:t>Frontage Road</a:t>
            </a:r>
          </a:p>
        </p:txBody>
      </p:sp>
      <p:sp>
        <p:nvSpPr>
          <p:cNvPr id="7" name="TextBox 6">
            <a:extLst>
              <a:ext uri="{FF2B5EF4-FFF2-40B4-BE49-F238E27FC236}">
                <a16:creationId xmlns:a16="http://schemas.microsoft.com/office/drawing/2014/main" id="{3B122DC2-9480-4CA2-B7EB-3986B9D44560}"/>
              </a:ext>
            </a:extLst>
          </p:cNvPr>
          <p:cNvSpPr txBox="1"/>
          <p:nvPr/>
        </p:nvSpPr>
        <p:spPr>
          <a:xfrm>
            <a:off x="4686300" y="3011816"/>
            <a:ext cx="1295400" cy="338554"/>
          </a:xfrm>
          <a:prstGeom prst="rect">
            <a:avLst/>
          </a:prstGeom>
          <a:solidFill>
            <a:schemeClr val="bg1"/>
          </a:solidFill>
          <a:ln w="19050">
            <a:solidFill>
              <a:schemeClr val="tx1"/>
            </a:solidFill>
          </a:ln>
        </p:spPr>
        <p:txBody>
          <a:bodyPr wrap="square" rtlCol="0">
            <a:spAutoFit/>
          </a:bodyPr>
          <a:lstStyle/>
          <a:p>
            <a:pPr algn="ctr"/>
            <a:r>
              <a:rPr lang="en-US" sz="1600" b="1" dirty="0"/>
              <a:t>Warehouse</a:t>
            </a:r>
          </a:p>
        </p:txBody>
      </p:sp>
      <p:sp>
        <p:nvSpPr>
          <p:cNvPr id="8" name="TextBox 7">
            <a:extLst>
              <a:ext uri="{FF2B5EF4-FFF2-40B4-BE49-F238E27FC236}">
                <a16:creationId xmlns:a16="http://schemas.microsoft.com/office/drawing/2014/main" id="{F1968325-FB44-4894-845A-7CB1453B22CA}"/>
              </a:ext>
            </a:extLst>
          </p:cNvPr>
          <p:cNvSpPr txBox="1"/>
          <p:nvPr/>
        </p:nvSpPr>
        <p:spPr>
          <a:xfrm>
            <a:off x="1066800" y="2743200"/>
            <a:ext cx="1295400" cy="338554"/>
          </a:xfrm>
          <a:prstGeom prst="rect">
            <a:avLst/>
          </a:prstGeom>
          <a:solidFill>
            <a:schemeClr val="bg1"/>
          </a:solidFill>
          <a:ln w="19050">
            <a:solidFill>
              <a:schemeClr val="tx1"/>
            </a:solidFill>
          </a:ln>
        </p:spPr>
        <p:txBody>
          <a:bodyPr wrap="square" rtlCol="0">
            <a:spAutoFit/>
          </a:bodyPr>
          <a:lstStyle/>
          <a:p>
            <a:pPr algn="ctr"/>
            <a:r>
              <a:rPr lang="en-US" sz="1600" b="1" dirty="0"/>
              <a:t>Storage Yard</a:t>
            </a:r>
          </a:p>
        </p:txBody>
      </p:sp>
    </p:spTree>
    <p:extLst>
      <p:ext uri="{BB962C8B-B14F-4D97-AF65-F5344CB8AC3E}">
        <p14:creationId xmlns:p14="http://schemas.microsoft.com/office/powerpoint/2010/main" val="447442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19200" y="76199"/>
            <a:ext cx="7543800" cy="838101"/>
          </a:xfrm>
        </p:spPr>
        <p:txBody>
          <a:bodyPr/>
          <a:lstStyle/>
          <a:p>
            <a:r>
              <a:rPr lang="en-US" dirty="0"/>
              <a:t>Project Site</a:t>
            </a:r>
          </a:p>
        </p:txBody>
      </p:sp>
      <p:sp>
        <p:nvSpPr>
          <p:cNvPr id="4" name="Content Placeholder 3"/>
          <p:cNvSpPr>
            <a:spLocks noGrp="1"/>
          </p:cNvSpPr>
          <p:nvPr>
            <p:ph idx="1"/>
          </p:nvPr>
        </p:nvSpPr>
        <p:spPr>
          <a:xfrm>
            <a:off x="152400" y="1066800"/>
            <a:ext cx="8686800" cy="4876898"/>
          </a:xfrm>
        </p:spPr>
        <p:txBody>
          <a:bodyPr>
            <a:normAutofit lnSpcReduction="10000"/>
          </a:bodyPr>
          <a:lstStyle/>
          <a:p>
            <a:pPr algn="just"/>
            <a:r>
              <a:rPr lang="en-US" dirty="0"/>
              <a:t>If this request for major grading is approved, the applicant intends to construct a 529,250± sq. ft. warehousing and distribution facility.</a:t>
            </a:r>
          </a:p>
          <a:p>
            <a:pPr algn="just"/>
            <a:r>
              <a:rPr lang="en-US" dirty="0"/>
              <a:t>The project site is currently developed as an industrial materials processing plant operated by Q&amp;D Construction.</a:t>
            </a:r>
          </a:p>
          <a:p>
            <a:pPr algn="just"/>
            <a:r>
              <a:rPr lang="en-US" dirty="0"/>
              <a:t>In order to construct the new warehouse, the existing Q&amp;D operations will vacate the site, including the removal of site debris and existing dilapidated buildings.</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
        <p:nvSpPr>
          <p:cNvPr id="2"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spTree>
    <p:extLst>
      <p:ext uri="{BB962C8B-B14F-4D97-AF65-F5344CB8AC3E}">
        <p14:creationId xmlns:p14="http://schemas.microsoft.com/office/powerpoint/2010/main" val="19662538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B0D8C16-637C-47F0-A01A-A0A70A10A98D}"/>
              </a:ext>
            </a:extLst>
          </p:cNvPr>
          <p:cNvSpPr>
            <a:spLocks noGrp="1"/>
          </p:cNvSpPr>
          <p:nvPr>
            <p:ph type="title"/>
          </p:nvPr>
        </p:nvSpPr>
        <p:spPr>
          <a:xfrm>
            <a:off x="1219200" y="76200"/>
            <a:ext cx="7696200" cy="792162"/>
          </a:xfrm>
        </p:spPr>
        <p:txBody>
          <a:bodyPr/>
          <a:lstStyle/>
          <a:p>
            <a:r>
              <a:rPr lang="en-US" dirty="0"/>
              <a:t>Existing Site Disturbance </a:t>
            </a:r>
          </a:p>
        </p:txBody>
      </p:sp>
      <p:pic>
        <p:nvPicPr>
          <p:cNvPr id="7" name="Content Placeholder 6">
            <a:extLst>
              <a:ext uri="{FF2B5EF4-FFF2-40B4-BE49-F238E27FC236}">
                <a16:creationId xmlns:a16="http://schemas.microsoft.com/office/drawing/2014/main" id="{5BB59A95-74CF-4C9E-B1F9-C3EAF90A17E4}"/>
              </a:ext>
            </a:extLst>
          </p:cNvPr>
          <p:cNvPicPr>
            <a:picLocks noGrp="1" noChangeAspect="1"/>
          </p:cNvPicPr>
          <p:nvPr>
            <p:ph idx="1"/>
          </p:nvPr>
        </p:nvPicPr>
        <p:blipFill>
          <a:blip r:embed="rId2"/>
          <a:stretch>
            <a:fillRect/>
          </a:stretch>
        </p:blipFill>
        <p:spPr>
          <a:xfrm>
            <a:off x="1490277" y="2697503"/>
            <a:ext cx="6163445" cy="3597269"/>
          </a:xfrm>
        </p:spPr>
      </p:pic>
      <p:sp>
        <p:nvSpPr>
          <p:cNvPr id="9" name="TextBox 8">
            <a:extLst>
              <a:ext uri="{FF2B5EF4-FFF2-40B4-BE49-F238E27FC236}">
                <a16:creationId xmlns:a16="http://schemas.microsoft.com/office/drawing/2014/main" id="{49FB47AB-580C-4665-9929-D1B73321781B}"/>
              </a:ext>
            </a:extLst>
          </p:cNvPr>
          <p:cNvSpPr txBox="1"/>
          <p:nvPr/>
        </p:nvSpPr>
        <p:spPr>
          <a:xfrm>
            <a:off x="304800" y="1005191"/>
            <a:ext cx="8534400" cy="1569660"/>
          </a:xfrm>
          <a:prstGeom prst="rect">
            <a:avLst/>
          </a:prstGeom>
          <a:noFill/>
        </p:spPr>
        <p:txBody>
          <a:bodyPr wrap="square" rtlCol="0">
            <a:spAutoFit/>
          </a:bodyPr>
          <a:lstStyle/>
          <a:p>
            <a:pPr algn="just"/>
            <a:r>
              <a:rPr lang="en-US" sz="2400" b="1" i="0" u="none" strike="noStrike" baseline="0" dirty="0">
                <a:solidFill>
                  <a:srgbClr val="000000"/>
                </a:solidFill>
              </a:rPr>
              <a:t>According to the applicant, previous operations have already disturbed all developable portions of the property (approximately 85% of the total site area). This aerial image shows the existing site disturbance. </a:t>
            </a:r>
            <a:endParaRPr lang="en-US" sz="2400" b="1" dirty="0"/>
          </a:p>
        </p:txBody>
      </p:sp>
    </p:spTree>
    <p:extLst>
      <p:ext uri="{BB962C8B-B14F-4D97-AF65-F5344CB8AC3E}">
        <p14:creationId xmlns:p14="http://schemas.microsoft.com/office/powerpoint/2010/main" val="11228116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304800" y="920621"/>
            <a:ext cx="8534400" cy="5016758"/>
          </a:xfrm>
          <a:prstGeom prst="rect">
            <a:avLst/>
          </a:prstGeom>
          <a:noFill/>
        </p:spPr>
        <p:txBody>
          <a:bodyPr wrap="square" rtlCol="0">
            <a:spAutoFit/>
          </a:bodyPr>
          <a:lstStyle/>
          <a:p>
            <a:r>
              <a:rPr lang="en-US" sz="3200" b="1" u="sng" dirty="0"/>
              <a:t>Warehouse and Storage Yard</a:t>
            </a:r>
          </a:p>
          <a:p>
            <a:pPr marL="457200" indent="-457200">
              <a:buFont typeface="Wingdings" panose="05000000000000000000" pitchFamily="2" charset="2"/>
              <a:buChar char="§"/>
            </a:pPr>
            <a:r>
              <a:rPr lang="en-US" sz="3200" b="1" dirty="0"/>
              <a:t>The applicant originally requested a special use permit to allow for the establishment of a warehousing use.  However, this  warehousing use is classified as “Wholesaling, Storage and Distribution, Light” and is </a:t>
            </a:r>
            <a:r>
              <a:rPr lang="en-US" sz="3200" b="1" u="sng" dirty="0"/>
              <a:t>allowed</a:t>
            </a:r>
            <a:r>
              <a:rPr lang="en-US" sz="3200" b="1" dirty="0"/>
              <a:t> in the Industrial regulatory zone by right, per WCC 110.302.05.4.  A special use permit is not required in order for the warehousing and distribution facility to be built.</a:t>
            </a:r>
          </a:p>
        </p:txBody>
      </p:sp>
    </p:spTree>
    <p:extLst>
      <p:ext uri="{BB962C8B-B14F-4D97-AF65-F5344CB8AC3E}">
        <p14:creationId xmlns:p14="http://schemas.microsoft.com/office/powerpoint/2010/main" val="39100165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76200" y="868362"/>
            <a:ext cx="8991600" cy="5324535"/>
          </a:xfrm>
          <a:prstGeom prst="rect">
            <a:avLst/>
          </a:prstGeom>
          <a:noFill/>
        </p:spPr>
        <p:txBody>
          <a:bodyPr wrap="square" rtlCol="0">
            <a:spAutoFit/>
          </a:bodyPr>
          <a:lstStyle/>
          <a:p>
            <a:r>
              <a:rPr lang="en-US" sz="3200" b="1" u="sng" dirty="0"/>
              <a:t>Warehouse and Storage Yard</a:t>
            </a:r>
          </a:p>
          <a:p>
            <a:pPr marL="457200" indent="-457200" algn="just">
              <a:buFont typeface="Wingdings" panose="05000000000000000000" pitchFamily="2" charset="2"/>
              <a:buChar char="§"/>
            </a:pPr>
            <a:r>
              <a:rPr lang="en-US" sz="2700" b="1" dirty="0"/>
              <a:t>A portion of the project site shows a “gravel storage and staging area”. According to the applicant, this area will have a gravel road/base and may include staging or storage of trucks and/or equipment. The “Storage of Operable Vehicles” use type is </a:t>
            </a:r>
            <a:r>
              <a:rPr lang="en-US" sz="2700" b="1" u="sng" dirty="0"/>
              <a:t>allowed</a:t>
            </a:r>
            <a:r>
              <a:rPr lang="en-US" sz="2700" b="1" dirty="0"/>
              <a:t> by right in the Industrial Regulatory Zone.</a:t>
            </a:r>
          </a:p>
          <a:p>
            <a:pPr marL="457200" indent="-457200" algn="just">
              <a:buFont typeface="Wingdings" panose="05000000000000000000" pitchFamily="2" charset="2"/>
              <a:buChar char="§"/>
            </a:pPr>
            <a:r>
              <a:rPr lang="en-US" sz="2700" b="1" dirty="0"/>
              <a:t>All parking loading and maneuvering areas are required to be permanently stabilized with asphalt or concrete, but that standard </a:t>
            </a:r>
            <a:r>
              <a:rPr lang="en-US" sz="2700" b="1" u="sng" dirty="0"/>
              <a:t>may</a:t>
            </a:r>
            <a:r>
              <a:rPr lang="en-US" sz="2700" b="1" dirty="0"/>
              <a:t> be waived by the Director at the building permit stage, based upon a Director’s Modification of Standards.</a:t>
            </a:r>
          </a:p>
        </p:txBody>
      </p:sp>
    </p:spTree>
    <p:extLst>
      <p:ext uri="{BB962C8B-B14F-4D97-AF65-F5344CB8AC3E}">
        <p14:creationId xmlns:p14="http://schemas.microsoft.com/office/powerpoint/2010/main" val="1273782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42BCD0D-FBAA-4DD8-AEE3-6903CC505121}"/>
              </a:ext>
            </a:extLst>
          </p:cNvPr>
          <p:cNvSpPr>
            <a:spLocks noGrp="1"/>
          </p:cNvSpPr>
          <p:nvPr>
            <p:ph type="title"/>
          </p:nvPr>
        </p:nvSpPr>
        <p:spPr>
          <a:xfrm>
            <a:off x="1219200" y="76200"/>
            <a:ext cx="7467600" cy="792162"/>
          </a:xfrm>
        </p:spPr>
        <p:txBody>
          <a:bodyPr/>
          <a:lstStyle/>
          <a:p>
            <a:r>
              <a:rPr lang="en-US" dirty="0"/>
              <a:t>Requests &amp; Analysis</a:t>
            </a:r>
          </a:p>
        </p:txBody>
      </p:sp>
      <p:sp>
        <p:nvSpPr>
          <p:cNvPr id="2" name="TextBox 1">
            <a:extLst>
              <a:ext uri="{FF2B5EF4-FFF2-40B4-BE49-F238E27FC236}">
                <a16:creationId xmlns:a16="http://schemas.microsoft.com/office/drawing/2014/main" id="{D44DF757-619A-4078-ACD2-3FE6526D74AF}"/>
              </a:ext>
            </a:extLst>
          </p:cNvPr>
          <p:cNvSpPr txBox="1"/>
          <p:nvPr/>
        </p:nvSpPr>
        <p:spPr>
          <a:xfrm>
            <a:off x="233916" y="920621"/>
            <a:ext cx="8676167" cy="5016758"/>
          </a:xfrm>
          <a:prstGeom prst="rect">
            <a:avLst/>
          </a:prstGeom>
          <a:noFill/>
        </p:spPr>
        <p:txBody>
          <a:bodyPr wrap="square" rtlCol="0">
            <a:spAutoFit/>
          </a:bodyPr>
          <a:lstStyle/>
          <a:p>
            <a:r>
              <a:rPr lang="en-US" sz="3200" b="1" u="sng" dirty="0"/>
              <a:t>Major Grading</a:t>
            </a:r>
          </a:p>
          <a:p>
            <a:pPr marL="457200" indent="-457200">
              <a:buFont typeface="Wingdings" panose="05000000000000000000" pitchFamily="2" charset="2"/>
              <a:buChar char="§"/>
            </a:pPr>
            <a:r>
              <a:rPr lang="en-US" sz="3200" b="1" dirty="0"/>
              <a:t>A special use permit is required to allow for major grading on the project site.</a:t>
            </a:r>
          </a:p>
          <a:p>
            <a:pPr marL="457200" indent="-457200">
              <a:buFont typeface="Wingdings" panose="05000000000000000000" pitchFamily="2" charset="2"/>
              <a:buChar char="§"/>
            </a:pPr>
            <a:r>
              <a:rPr lang="en-US" sz="3200" b="1" dirty="0"/>
              <a:t>These are the grading thresholds from WCC 110.438.35(a) that are pertinent to this special use permit request:</a:t>
            </a:r>
          </a:p>
          <a:p>
            <a:pPr marL="914400" lvl="1" indent="-457200">
              <a:buFont typeface="Wingdings" panose="05000000000000000000" pitchFamily="2" charset="2"/>
              <a:buChar char="§"/>
            </a:pPr>
            <a:r>
              <a:rPr lang="en-US" sz="3200" b="1" i="0" u="none" strike="noStrike" baseline="0" dirty="0"/>
              <a:t>Grading on slopes of less than (flatter than) 15 percent:</a:t>
            </a:r>
          </a:p>
          <a:p>
            <a:pPr marL="1371600" lvl="2" indent="-457200">
              <a:buFont typeface="Wingdings" panose="05000000000000000000" pitchFamily="2" charset="2"/>
              <a:buChar char="§"/>
            </a:pPr>
            <a:r>
              <a:rPr lang="en-US" sz="3200" b="1" i="0" u="none" strike="noStrike" baseline="0" dirty="0"/>
              <a:t>Grading of an area of more than 4 acres</a:t>
            </a:r>
          </a:p>
          <a:p>
            <a:pPr marL="1371600" lvl="2" indent="-457200">
              <a:buFont typeface="Wingdings" panose="05000000000000000000" pitchFamily="2" charset="2"/>
              <a:buChar char="§"/>
            </a:pPr>
            <a:r>
              <a:rPr lang="en-US" sz="3200" b="1" i="0" u="none" strike="noStrike" baseline="0" dirty="0"/>
              <a:t>Excavation of 5,000 cubic yards or more</a:t>
            </a:r>
            <a:endParaRPr lang="en-US" sz="3200" b="1" dirty="0"/>
          </a:p>
        </p:txBody>
      </p:sp>
    </p:spTree>
    <p:extLst>
      <p:ext uri="{BB962C8B-B14F-4D97-AF65-F5344CB8AC3E}">
        <p14:creationId xmlns:p14="http://schemas.microsoft.com/office/powerpoint/2010/main" val="3349885267"/>
      </p:ext>
    </p:extLst>
  </p:cSld>
  <p:clrMapOvr>
    <a:masterClrMapping/>
  </p:clrMapOvr>
</p:sld>
</file>

<file path=ppt/theme/theme1.xml><?xml version="1.0" encoding="utf-8"?>
<a:theme xmlns:a="http://schemas.openxmlformats.org/drawingml/2006/main" name="PowerPoint_Template_20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ImageCreateDate xmlns="CEA9126C-A9B1-4F4A-855C-DD0F845697D2" xsi:nil="true"/>
    <PublishingExpirationDate xmlns="http://schemas.microsoft.com/sharepoint/v3" xsi:nil="true"/>
    <PublishingStartDate xmlns="http://schemas.microsoft.com/sharepoint/v3" xsi:nil="true"/>
    <wic_System_Copyright xmlns="http://schemas.microsoft.com/sharepoint/v3/fields" xsi:nil="true"/>
    <_dlc_DocId xmlns="a94d8b85-37e1-4d17-8d55-8b7d207932bb">NMS6VZY55J2Y-1680097669-6</_dlc_DocId>
    <_dlc_DocIdUrl xmlns="a94d8b85-37e1-4d17-8d55-8b7d207932bb">
      <Url>http://intranet.washoecounty.us/logostemplates/_layouts/15/DocIdRedir.aspx?ID=NMS6VZY55J2Y-1680097669-6</Url>
      <Description>NMS6VZY55J2Y-1680097669-6</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246D64375472D84BA13220883A134206" ma:contentTypeVersion="1" ma:contentTypeDescription="Upload an image." ma:contentTypeScope="" ma:versionID="2e55dbcb3e0b3cd6523d10bed63eb2c6">
  <xsd:schema xmlns:xsd="http://www.w3.org/2001/XMLSchema" xmlns:xs="http://www.w3.org/2001/XMLSchema" xmlns:p="http://schemas.microsoft.com/office/2006/metadata/properties" xmlns:ns1="http://schemas.microsoft.com/sharepoint/v3" xmlns:ns2="CEA9126C-A9B1-4F4A-855C-DD0F845697D2" xmlns:ns3="http://schemas.microsoft.com/sharepoint/v3/fields" xmlns:ns4="a94d8b85-37e1-4d17-8d55-8b7d207932bb" targetNamespace="http://schemas.microsoft.com/office/2006/metadata/properties" ma:root="true" ma:fieldsID="ee4acf4b2b82c25fb306546ca24d2aa9" ns1:_="" ns2:_="" ns3:_="" ns4:_="">
    <xsd:import namespace="http://schemas.microsoft.com/sharepoint/v3"/>
    <xsd:import namespace="CEA9126C-A9B1-4F4A-855C-DD0F845697D2"/>
    <xsd:import namespace="http://schemas.microsoft.com/sharepoint/v3/fields"/>
    <xsd:import namespace="a94d8b85-37e1-4d17-8d55-8b7d207932bb"/>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element name="PublishingStartDate" ma:index="30" nillable="true" ma:displayName="Scheduling Start Date" ma:description="" ma:hidden="true" ma:internalName="PublishingStartDate">
      <xsd:simpleType>
        <xsd:restriction base="dms:Unknown"/>
      </xsd:simpleType>
    </xsd:element>
    <xsd:element name="PublishingExpirationDate" ma:index="31"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EA9126C-A9B1-4F4A-855C-DD0F845697D2"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4d8b85-37e1-4d17-8d55-8b7d207932bb"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A7BC16CB-1CBD-402F-9378-5075DDBF9554}">
  <ds:schemaRefs>
    <ds:schemaRef ds:uri="http://schemas.microsoft.com/sharepoint/v3/contenttype/forms"/>
  </ds:schemaRefs>
</ds:datastoreItem>
</file>

<file path=customXml/itemProps2.xml><?xml version="1.0" encoding="utf-8"?>
<ds:datastoreItem xmlns:ds="http://schemas.openxmlformats.org/officeDocument/2006/customXml" ds:itemID="{2200D7ED-6620-45A0-9F13-862FEFE886A3}">
  <ds:schemaRefs>
    <ds:schemaRef ds:uri="http://purl.org/dc/elements/1.1/"/>
    <ds:schemaRef ds:uri="http://purl.org/dc/dcmitype/"/>
    <ds:schemaRef ds:uri="http://schemas.microsoft.com/office/2006/metadata/properties"/>
    <ds:schemaRef ds:uri="http://www.w3.org/XML/1998/namespace"/>
    <ds:schemaRef ds:uri="http://schemas.microsoft.com/office/infopath/2007/PartnerControls"/>
    <ds:schemaRef ds:uri="http://schemas.microsoft.com/office/2006/documentManagement/types"/>
    <ds:schemaRef ds:uri="http://schemas.openxmlformats.org/package/2006/metadata/core-properties"/>
    <ds:schemaRef ds:uri="http://purl.org/dc/terms/"/>
    <ds:schemaRef ds:uri="a94d8b85-37e1-4d17-8d55-8b7d207932bb"/>
    <ds:schemaRef ds:uri="http://schemas.microsoft.com/sharepoint/v3/fields"/>
    <ds:schemaRef ds:uri="CEA9126C-A9B1-4F4A-855C-DD0F845697D2"/>
    <ds:schemaRef ds:uri="http://schemas.microsoft.com/sharepoint/v3"/>
  </ds:schemaRefs>
</ds:datastoreItem>
</file>

<file path=customXml/itemProps3.xml><?xml version="1.0" encoding="utf-8"?>
<ds:datastoreItem xmlns:ds="http://schemas.openxmlformats.org/officeDocument/2006/customXml" ds:itemID="{02D88A89-A1D7-4D40-B75F-CA47FF340AB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CEA9126C-A9B1-4F4A-855C-DD0F845697D2"/>
    <ds:schemaRef ds:uri="http://schemas.microsoft.com/sharepoint/v3/fields"/>
    <ds:schemaRef ds:uri="a94d8b85-37e1-4d17-8d55-8b7d207932b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DC64AFA-9D40-4A59-8DD4-92F485636619}">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PowerPoint_Template_2015</Template>
  <TotalTime>5375</TotalTime>
  <Words>1398</Words>
  <Application>Microsoft Office PowerPoint</Application>
  <PresentationFormat>On-screen Show (4:3)</PresentationFormat>
  <Paragraphs>100</Paragraphs>
  <Slides>27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27</vt:i4>
      </vt:variant>
    </vt:vector>
  </HeadingPairs>
  <TitlesOfParts>
    <vt:vector size="31" baseType="lpstr">
      <vt:lpstr>Arial</vt:lpstr>
      <vt:lpstr>Calibri</vt:lpstr>
      <vt:lpstr>Wingdings</vt:lpstr>
      <vt:lpstr>PowerPoint_Template_2015</vt:lpstr>
      <vt:lpstr> </vt:lpstr>
      <vt:lpstr>Request</vt:lpstr>
      <vt:lpstr>Vicinity Map</vt:lpstr>
      <vt:lpstr>Site Plan</vt:lpstr>
      <vt:lpstr>Project Site</vt:lpstr>
      <vt:lpstr>Existing Site Disturbance </vt:lpstr>
      <vt:lpstr>Requests &amp; Analysis</vt:lpstr>
      <vt:lpstr>Requests &amp; Analysis</vt:lpstr>
      <vt:lpstr>Requests &amp; Analysis</vt:lpstr>
      <vt:lpstr>Requests &amp; Analysis</vt:lpstr>
      <vt:lpstr>Requests &amp; Analysis</vt:lpstr>
      <vt:lpstr>Requests &amp; Analysis</vt:lpstr>
      <vt:lpstr>Requests &amp; Analysis</vt:lpstr>
      <vt:lpstr>Requests &amp; Analysis</vt:lpstr>
      <vt:lpstr>Requests &amp; Analysis</vt:lpstr>
      <vt:lpstr>Vary Slope more than 10 ft.</vt:lpstr>
      <vt:lpstr>Vary Slope more than 10 ft.</vt:lpstr>
      <vt:lpstr>Requests &amp; Analysis</vt:lpstr>
      <vt:lpstr>Requests &amp; Analysis</vt:lpstr>
      <vt:lpstr>Requests &amp; Analysis</vt:lpstr>
      <vt:lpstr>Landscaping</vt:lpstr>
      <vt:lpstr>Truckee Canyon Area Plan</vt:lpstr>
      <vt:lpstr>Public Notice</vt:lpstr>
      <vt:lpstr>Reviewing Agencies</vt:lpstr>
      <vt:lpstr>Special Use Permit Findings</vt:lpstr>
      <vt:lpstr>Recommendation</vt:lpstr>
      <vt:lpstr>Possible Motion  </vt:lpstr>
    </vt:vector>
  </TitlesOfParts>
  <Company>Washoe County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dc:title>
  <dc:creator>mkramer</dc:creator>
  <cp:keywords>Powerpoint, Power Point, ppt</cp:keywords>
  <cp:lastModifiedBy>Fagan, Donna</cp:lastModifiedBy>
  <cp:revision>203</cp:revision>
  <cp:lastPrinted>2018-09-05T18:37:41Z</cp:lastPrinted>
  <dcterms:created xsi:type="dcterms:W3CDTF">2015-09-25T21:46:02Z</dcterms:created>
  <dcterms:modified xsi:type="dcterms:W3CDTF">2021-11-04T18:18:09Z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0x0101009148F5A04DDD49CBA7127AADA5FB792B00AADE34325A8B49CDA8BB4DB53328F21400246D64375472D84BA13220883A134206</vt:lpwstr>
  </property>
  <property fmtid="{D5CDD505-2E9C-101B-9397-08002B2CF9AE}" pid="3" name="_dlc_DocIdItemGuid">
    <vt:lpwstr>baf4cdfa-0915-4212-a058-608c58f70eeb</vt:lpwstr>
  </property>
</Properties>
</file>